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0" r:id="rId2"/>
    <p:sldId id="297" r:id="rId3"/>
    <p:sldId id="298" r:id="rId4"/>
    <p:sldId id="299" r:id="rId5"/>
    <p:sldId id="293" r:id="rId6"/>
    <p:sldId id="292" r:id="rId7"/>
    <p:sldId id="256" r:id="rId8"/>
    <p:sldId id="308" r:id="rId9"/>
    <p:sldId id="309" r:id="rId10"/>
    <p:sldId id="310" r:id="rId11"/>
    <p:sldId id="312" r:id="rId12"/>
    <p:sldId id="311" r:id="rId13"/>
    <p:sldId id="300" r:id="rId14"/>
    <p:sldId id="295" r:id="rId15"/>
    <p:sldId id="257" r:id="rId16"/>
    <p:sldId id="259" r:id="rId17"/>
    <p:sldId id="261" r:id="rId18"/>
    <p:sldId id="272" r:id="rId19"/>
    <p:sldId id="264" r:id="rId20"/>
    <p:sldId id="265" r:id="rId21"/>
    <p:sldId id="266" r:id="rId22"/>
    <p:sldId id="262" r:id="rId23"/>
    <p:sldId id="305" r:id="rId24"/>
    <p:sldId id="303" r:id="rId25"/>
    <p:sldId id="301" r:id="rId26"/>
    <p:sldId id="302" r:id="rId27"/>
    <p:sldId id="306" r:id="rId28"/>
    <p:sldId id="307" r:id="rId29"/>
    <p:sldId id="278" r:id="rId30"/>
    <p:sldId id="279" r:id="rId31"/>
    <p:sldId id="281" r:id="rId32"/>
    <p:sldId id="282" r:id="rId33"/>
    <p:sldId id="270" r:id="rId34"/>
    <p:sldId id="283" r:id="rId35"/>
    <p:sldId id="294" r:id="rId36"/>
    <p:sldId id="287" r:id="rId37"/>
    <p:sldId id="288" r:id="rId38"/>
    <p:sldId id="286"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798" y="-1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4"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2014/9/10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18.wmf"/><Relationship Id="rId4" Type="http://schemas.openxmlformats.org/officeDocument/2006/relationships/image" Target="../media/image15.wmf"/><Relationship Id="rId9" Type="http://schemas.openxmlformats.org/officeDocument/2006/relationships/oleObject" Target="../embeddings/oleObject4.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7.wmf"/><Relationship Id="rId5" Type="http://schemas.openxmlformats.org/officeDocument/2006/relationships/oleObject" Target="../embeddings/oleObject8.bin"/><Relationship Id="rId4" Type="http://schemas.openxmlformats.org/officeDocument/2006/relationships/image" Target="../media/image26.wmf"/></Relationships>
</file>

<file path=ppt/slides/_rels/slide26.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0.wmf"/><Relationship Id="rId5" Type="http://schemas.openxmlformats.org/officeDocument/2006/relationships/oleObject" Target="../embeddings/oleObject11.bin"/><Relationship Id="rId4" Type="http://schemas.openxmlformats.org/officeDocument/2006/relationships/image" Target="../media/image29.wmf"/></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solidFill>
                  <a:srgbClr val="FF0000"/>
                </a:solidFill>
              </a:rPr>
              <a:t>人为和自然辐射强迫</a:t>
            </a:r>
            <a:endParaRPr lang="zh-CN" altLang="en-US" dirty="0"/>
          </a:p>
        </p:txBody>
      </p:sp>
      <p:sp>
        <p:nvSpPr>
          <p:cNvPr id="3" name="副标题 2"/>
          <p:cNvSpPr>
            <a:spLocks noGrp="1"/>
          </p:cNvSpPr>
          <p:nvPr>
            <p:ph type="subTitle" idx="1"/>
          </p:nvPr>
        </p:nvSpPr>
        <p:spPr/>
        <p:txBody>
          <a:bodyPr/>
          <a:lstStyle/>
          <a:p>
            <a:r>
              <a:rPr lang="zh-CN" altLang="en-US" b="1" dirty="0" smtClean="0">
                <a:solidFill>
                  <a:schemeClr val="tx1"/>
                </a:solidFill>
              </a:rPr>
              <a:t>国家气候中心</a:t>
            </a:r>
            <a:endParaRPr lang="en-US" altLang="zh-CN" b="1" dirty="0" smtClean="0">
              <a:solidFill>
                <a:schemeClr val="tx1"/>
              </a:solidFill>
            </a:endParaRPr>
          </a:p>
          <a:p>
            <a:endParaRPr lang="en-US" altLang="zh-CN" b="1" dirty="0">
              <a:solidFill>
                <a:schemeClr val="tx1"/>
              </a:solidFill>
            </a:endParaRPr>
          </a:p>
          <a:p>
            <a:r>
              <a:rPr lang="zh-CN" altLang="en-US" b="1" dirty="0" smtClean="0">
                <a:solidFill>
                  <a:schemeClr val="tx1"/>
                </a:solidFill>
              </a:rPr>
              <a:t>张 华</a:t>
            </a:r>
            <a:endParaRPr lang="zh-CN" altLang="en-US" b="1" dirty="0">
              <a:solidFill>
                <a:schemeClr val="tx1"/>
              </a:solidFill>
            </a:endParaRPr>
          </a:p>
        </p:txBody>
      </p:sp>
      <p:sp>
        <p:nvSpPr>
          <p:cNvPr id="4" name="矩形 3"/>
          <p:cNvSpPr/>
          <p:nvPr/>
        </p:nvSpPr>
        <p:spPr>
          <a:xfrm>
            <a:off x="12888" y="19472"/>
            <a:ext cx="2830919"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IPCC AR5</a:t>
            </a:r>
            <a:r>
              <a:rPr lang="zh-CN" altLang="en-US" sz="2400" dirty="0" smtClean="0"/>
              <a:t>宣讲活动</a:t>
            </a:r>
            <a:endParaRPr lang="zh-CN" altLang="en-US" sz="2400" dirty="0"/>
          </a:p>
        </p:txBody>
      </p:sp>
    </p:spTree>
    <p:extLst>
      <p:ext uri="{BB962C8B-B14F-4D97-AF65-F5344CB8AC3E}">
        <p14:creationId xmlns:p14="http://schemas.microsoft.com/office/powerpoint/2010/main" val="4971992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131840" y="764704"/>
            <a:ext cx="2997686" cy="5472608"/>
          </a:xfrm>
          <a:prstGeom prst="rect">
            <a:avLst/>
          </a:prstGeom>
        </p:spPr>
      </p:pic>
      <p:sp>
        <p:nvSpPr>
          <p:cNvPr id="3" name="标题 2"/>
          <p:cNvSpPr>
            <a:spLocks noGrp="1"/>
          </p:cNvSpPr>
          <p:nvPr>
            <p:ph type="title"/>
          </p:nvPr>
        </p:nvSpPr>
        <p:spPr>
          <a:xfrm>
            <a:off x="395536" y="116632"/>
            <a:ext cx="8229600" cy="694273"/>
          </a:xfrm>
        </p:spPr>
        <p:txBody>
          <a:bodyPr>
            <a:normAutofit fontScale="90000"/>
          </a:bodyPr>
          <a:lstStyle/>
          <a:p>
            <a:r>
              <a:rPr lang="zh-CN" altLang="en-US" dirty="0" smtClean="0"/>
              <a:t>气溶胶</a:t>
            </a:r>
            <a:r>
              <a:rPr lang="en-US" altLang="zh-CN" dirty="0" smtClean="0"/>
              <a:t>-</a:t>
            </a:r>
            <a:r>
              <a:rPr lang="zh-CN" altLang="en-US" dirty="0" smtClean="0"/>
              <a:t>云相互作用</a:t>
            </a:r>
            <a:endParaRPr lang="zh-CN" altLang="en-US" dirty="0"/>
          </a:p>
        </p:txBody>
      </p:sp>
      <p:pic>
        <p:nvPicPr>
          <p:cNvPr id="4" name="图片 3"/>
          <p:cNvPicPr>
            <a:picLocks noChangeAspect="1"/>
          </p:cNvPicPr>
          <p:nvPr/>
        </p:nvPicPr>
        <p:blipFill>
          <a:blip r:embed="rId3"/>
          <a:stretch>
            <a:fillRect/>
          </a:stretch>
        </p:blipFill>
        <p:spPr>
          <a:xfrm>
            <a:off x="107504" y="6350558"/>
            <a:ext cx="8928992" cy="471730"/>
          </a:xfrm>
          <a:prstGeom prst="rect">
            <a:avLst/>
          </a:prstGeom>
        </p:spPr>
      </p:pic>
    </p:spTree>
    <p:extLst>
      <p:ext uri="{BB962C8B-B14F-4D97-AF65-F5344CB8AC3E}">
        <p14:creationId xmlns:p14="http://schemas.microsoft.com/office/powerpoint/2010/main" val="13403701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0" y="-1"/>
            <a:ext cx="9144000" cy="872083"/>
          </a:xfrm>
          <a:gradFill>
            <a:gsLst>
              <a:gs pos="0">
                <a:schemeClr val="accent5">
                  <a:tint val="50000"/>
                  <a:satMod val="300000"/>
                </a:schemeClr>
              </a:gs>
              <a:gs pos="3500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normAutofit/>
          </a:bodyPr>
          <a:lstStyle/>
          <a:p>
            <a:r>
              <a:rPr lang="zh-CN" altLang="en-US" sz="3200" dirty="0" smtClean="0"/>
              <a:t>包括温室气体、气溶胶和云的强迫和反馈的概图</a:t>
            </a:r>
            <a:endParaRPr lang="zh-CN" altLang="en-US" sz="3200" dirty="0"/>
          </a:p>
        </p:txBody>
      </p:sp>
      <p:pic>
        <p:nvPicPr>
          <p:cNvPr id="3" name="图片 2"/>
          <p:cNvPicPr>
            <a:picLocks noChangeAspect="1"/>
          </p:cNvPicPr>
          <p:nvPr/>
        </p:nvPicPr>
        <p:blipFill>
          <a:blip r:embed="rId2"/>
          <a:stretch>
            <a:fillRect/>
          </a:stretch>
        </p:blipFill>
        <p:spPr>
          <a:xfrm>
            <a:off x="135413" y="872083"/>
            <a:ext cx="8793124" cy="4217226"/>
          </a:xfrm>
          <a:prstGeom prst="rect">
            <a:avLst/>
          </a:prstGeom>
        </p:spPr>
      </p:pic>
      <p:pic>
        <p:nvPicPr>
          <p:cNvPr id="4" name="图片 3"/>
          <p:cNvPicPr>
            <a:picLocks noChangeAspect="1"/>
          </p:cNvPicPr>
          <p:nvPr/>
        </p:nvPicPr>
        <p:blipFill>
          <a:blip r:embed="rId3"/>
          <a:stretch>
            <a:fillRect/>
          </a:stretch>
        </p:blipFill>
        <p:spPr>
          <a:xfrm>
            <a:off x="169512" y="5089309"/>
            <a:ext cx="8827547" cy="1740902"/>
          </a:xfrm>
          <a:prstGeom prst="rect">
            <a:avLst/>
          </a:prstGeom>
          <a:effectLst>
            <a:outerShdw blurRad="50800" dist="50800" dir="5400000" algn="ctr" rotWithShape="0">
              <a:srgbClr val="000000">
                <a:alpha val="0"/>
              </a:srgbClr>
            </a:outerShdw>
          </a:effectLst>
        </p:spPr>
      </p:pic>
    </p:spTree>
    <p:extLst>
      <p:ext uri="{BB962C8B-B14F-4D97-AF65-F5344CB8AC3E}">
        <p14:creationId xmlns:p14="http://schemas.microsoft.com/office/powerpoint/2010/main" val="34225584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187624" y="1340768"/>
            <a:ext cx="5760640" cy="5387597"/>
          </a:xfrm>
          <a:prstGeom prst="rect">
            <a:avLst/>
          </a:prstGeom>
        </p:spPr>
      </p:pic>
      <p:sp>
        <p:nvSpPr>
          <p:cNvPr id="3" name="标题 2"/>
          <p:cNvSpPr>
            <a:spLocks noGrp="1"/>
          </p:cNvSpPr>
          <p:nvPr>
            <p:ph type="title"/>
          </p:nvPr>
        </p:nvSpPr>
        <p:spPr>
          <a:xfrm>
            <a:off x="395536" y="44624"/>
            <a:ext cx="8229600" cy="1143000"/>
          </a:xfrm>
        </p:spPr>
        <p:txBody>
          <a:bodyPr/>
          <a:lstStyle/>
          <a:p>
            <a:r>
              <a:rPr lang="en-US" altLang="zh-CN" dirty="0" smtClean="0"/>
              <a:t>IPCC WGI_AR5_FigSM7-1</a:t>
            </a:r>
            <a:endParaRPr lang="zh-CN" altLang="en-US" dirty="0"/>
          </a:p>
        </p:txBody>
      </p:sp>
    </p:spTree>
    <p:extLst>
      <p:ext uri="{BB962C8B-B14F-4D97-AF65-F5344CB8AC3E}">
        <p14:creationId xmlns:p14="http://schemas.microsoft.com/office/powerpoint/2010/main" val="476713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1143000"/>
          </a:xfrm>
        </p:spPr>
        <p:txBody>
          <a:bodyPr/>
          <a:lstStyle/>
          <a:p>
            <a:r>
              <a:rPr lang="zh-CN" altLang="en-US" b="1" dirty="0" smtClean="0">
                <a:solidFill>
                  <a:srgbClr val="FF0000"/>
                </a:solidFill>
              </a:rPr>
              <a:t>辐射强迫对气候变化的指示意义</a:t>
            </a:r>
            <a:endParaRPr lang="zh-CN" altLang="en-US" b="1" dirty="0">
              <a:solidFill>
                <a:srgbClr val="FF0000"/>
              </a:solidFill>
            </a:endParaRPr>
          </a:p>
        </p:txBody>
      </p:sp>
      <p:sp>
        <p:nvSpPr>
          <p:cNvPr id="6" name="内容占位符 5"/>
          <p:cNvSpPr>
            <a:spLocks noGrp="1"/>
          </p:cNvSpPr>
          <p:nvPr>
            <p:ph idx="1"/>
          </p:nvPr>
        </p:nvSpPr>
        <p:spPr/>
        <p:txBody>
          <a:bodyPr/>
          <a:lstStyle/>
          <a:p>
            <a:endParaRPr lang="zh-CN" altLang="en-US" dirty="0"/>
          </a:p>
        </p:txBody>
      </p:sp>
      <p:sp>
        <p:nvSpPr>
          <p:cNvPr id="7" name="Rectangle 4"/>
          <p:cNvSpPr>
            <a:spLocks noChangeArrowheads="1"/>
          </p:cNvSpPr>
          <p:nvPr/>
        </p:nvSpPr>
        <p:spPr bwMode="auto">
          <a:xfrm>
            <a:off x="228600" y="457200"/>
            <a:ext cx="8458200" cy="51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algn="ctr" eaLnBrk="1" hangingPunct="1"/>
            <a:endParaRPr lang="en-US" altLang="zh-CN" sz="2400" dirty="0" smtClean="0">
              <a:latin typeface="宋体" charset="-122"/>
              <a:ea typeface="宋体" charset="-122"/>
            </a:endParaRPr>
          </a:p>
          <a:p>
            <a:pPr algn="ctr" eaLnBrk="1" hangingPunct="1"/>
            <a:endParaRPr lang="zh-CN" altLang="en-US" sz="2400" dirty="0">
              <a:latin typeface="宋体" charset="-122"/>
              <a:ea typeface="宋体" charset="-122"/>
            </a:endParaRPr>
          </a:p>
          <a:p>
            <a:pPr eaLnBrk="1" hangingPunct="1"/>
            <a:r>
              <a:rPr lang="zh-CN" altLang="en-US" sz="2800" b="1" dirty="0">
                <a:latin typeface="宋体" charset="-122"/>
                <a:ea typeface="宋体" charset="-122"/>
              </a:rPr>
              <a:t>如果全球平均辐射强迫为   ，全球平均地表温度响应为      ，则二者的关系可以定义为（</a:t>
            </a:r>
            <a:r>
              <a:rPr lang="en-US" altLang="zh-CN" sz="2800" b="1" dirty="0">
                <a:latin typeface="Times New Roman" pitchFamily="18" charset="0"/>
                <a:ea typeface="宋体" charset="-122"/>
              </a:rPr>
              <a:t>Dickinson, 1982</a:t>
            </a:r>
            <a:r>
              <a:rPr lang="zh-CN" altLang="en-US" sz="2800" b="1" dirty="0">
                <a:latin typeface="宋体" charset="-122"/>
                <a:ea typeface="宋体" charset="-122"/>
              </a:rPr>
              <a:t>）：</a:t>
            </a:r>
          </a:p>
          <a:p>
            <a:pPr eaLnBrk="1" hangingPunct="1"/>
            <a:endParaRPr lang="zh-CN" altLang="en-US" sz="2800" b="1" dirty="0">
              <a:latin typeface="宋体" charset="-122"/>
              <a:ea typeface="宋体" charset="-122"/>
            </a:endParaRPr>
          </a:p>
          <a:p>
            <a:pPr eaLnBrk="1" hangingPunct="1"/>
            <a:r>
              <a:rPr lang="zh-CN" altLang="en-US" sz="2800" b="1" dirty="0">
                <a:latin typeface="宋体" charset="-122"/>
                <a:ea typeface="宋体" charset="-122"/>
              </a:rPr>
              <a:t>它表示为了响应一种外部强加的辐射扰动，地表</a:t>
            </a:r>
            <a:r>
              <a:rPr lang="en-US" altLang="zh-CN" sz="2800" b="1" dirty="0">
                <a:latin typeface="Times New Roman" pitchFamily="18" charset="0"/>
                <a:ea typeface="宋体" charset="-122"/>
              </a:rPr>
              <a:t>-</a:t>
            </a:r>
            <a:r>
              <a:rPr lang="zh-CN" altLang="en-US" sz="2800" b="1" dirty="0">
                <a:latin typeface="宋体" charset="-122"/>
                <a:ea typeface="宋体" charset="-122"/>
              </a:rPr>
              <a:t>对流层系统从一种平衡态向另外一种平衡态的转变。式中  是气候灵敏度参数，不同模式的  值很不相同，但在同一个模式中，其值几乎不变，典型值为</a:t>
            </a:r>
            <a:r>
              <a:rPr lang="en-US" altLang="zh-CN" sz="2800" b="1" dirty="0">
                <a:latin typeface="Times New Roman" pitchFamily="18" charset="0"/>
                <a:ea typeface="宋体" charset="-122"/>
              </a:rPr>
              <a:t>0.5K/(Wm</a:t>
            </a:r>
            <a:r>
              <a:rPr lang="en-US" altLang="zh-CN" sz="2800" b="1" baseline="30000" dirty="0">
                <a:latin typeface="Times New Roman" pitchFamily="18" charset="0"/>
                <a:ea typeface="宋体" charset="-122"/>
              </a:rPr>
              <a:t>-2</a:t>
            </a:r>
            <a:r>
              <a:rPr lang="en-US" altLang="zh-CN" sz="2800" b="1" dirty="0">
                <a:latin typeface="Times New Roman" pitchFamily="18" charset="0"/>
                <a:ea typeface="宋体" charset="-122"/>
              </a:rPr>
              <a:t>)</a:t>
            </a:r>
            <a:r>
              <a:rPr lang="zh-CN" altLang="en-US" sz="2800" b="1" dirty="0">
                <a:latin typeface="宋体" charset="-122"/>
                <a:ea typeface="宋体" charset="-122"/>
              </a:rPr>
              <a:t>。  值的不变性使得辐射强迫概念成为估计全球年平均的地表温度响应的方便工具。</a:t>
            </a:r>
            <a:r>
              <a:rPr lang="zh-CN" altLang="en-US" sz="2800" b="1" dirty="0">
                <a:latin typeface="Times New Roman" pitchFamily="18" charset="0"/>
                <a:ea typeface="宋体" charset="-122"/>
              </a:rPr>
              <a:t> </a:t>
            </a:r>
          </a:p>
        </p:txBody>
      </p:sp>
      <p:graphicFrame>
        <p:nvGraphicFramePr>
          <p:cNvPr id="8" name="Object 5"/>
          <p:cNvGraphicFramePr>
            <a:graphicFrameLocks noChangeAspect="1"/>
          </p:cNvGraphicFramePr>
          <p:nvPr>
            <p:extLst>
              <p:ext uri="{D42A27DB-BD31-4B8C-83A1-F6EECF244321}">
                <p14:modId xmlns:p14="http://schemas.microsoft.com/office/powerpoint/2010/main" val="1614199075"/>
              </p:ext>
            </p:extLst>
          </p:nvPr>
        </p:nvGraphicFramePr>
        <p:xfrm>
          <a:off x="4152900" y="1268760"/>
          <a:ext cx="609600" cy="382588"/>
        </p:xfrm>
        <a:graphic>
          <a:graphicData uri="http://schemas.openxmlformats.org/presentationml/2006/ole">
            <mc:AlternateContent xmlns:mc="http://schemas.openxmlformats.org/markup-compatibility/2006">
              <mc:Choice xmlns:v="urn:schemas-microsoft-com:vml" Requires="v">
                <p:oleObj spid="_x0000_s2182" r:id="rId3" imgW="253780" imgH="164957" progId="Equation.3">
                  <p:embed/>
                </p:oleObj>
              </mc:Choice>
              <mc:Fallback>
                <p:oleObj r:id="rId3" imgW="253780" imgH="164957"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2900" y="1268760"/>
                        <a:ext cx="609600"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2432402030"/>
              </p:ext>
            </p:extLst>
          </p:nvPr>
        </p:nvGraphicFramePr>
        <p:xfrm>
          <a:off x="971600" y="1628800"/>
          <a:ext cx="1143000" cy="498475"/>
        </p:xfrm>
        <a:graphic>
          <a:graphicData uri="http://schemas.openxmlformats.org/presentationml/2006/ole">
            <mc:AlternateContent xmlns:mc="http://schemas.openxmlformats.org/markup-compatibility/2006">
              <mc:Choice xmlns:v="urn:schemas-microsoft-com:vml" Requires="v">
                <p:oleObj spid="_x0000_s2183" r:id="rId5" imgW="520700" imgH="228600" progId="Equation.3">
                  <p:embed/>
                </p:oleObj>
              </mc:Choice>
              <mc:Fallback>
                <p:oleObj r:id="rId5" imgW="520700" imgH="2286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1628800"/>
                        <a:ext cx="11430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7"/>
          <p:cNvGraphicFramePr>
            <a:graphicFrameLocks noChangeAspect="1"/>
          </p:cNvGraphicFramePr>
          <p:nvPr/>
        </p:nvGraphicFramePr>
        <p:xfrm>
          <a:off x="2362200" y="2362200"/>
          <a:ext cx="1905000" cy="593725"/>
        </p:xfrm>
        <a:graphic>
          <a:graphicData uri="http://schemas.openxmlformats.org/presentationml/2006/ole">
            <mc:AlternateContent xmlns:mc="http://schemas.openxmlformats.org/markup-compatibility/2006">
              <mc:Choice xmlns:v="urn:schemas-microsoft-com:vml" Requires="v">
                <p:oleObj spid="_x0000_s2184" r:id="rId7" imgW="736600" imgH="228600" progId="Equation.3">
                  <p:embed/>
                </p:oleObj>
              </mc:Choice>
              <mc:Fallback>
                <p:oleObj r:id="rId7" imgW="736600" imgH="2286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2200" y="2362200"/>
                        <a:ext cx="1905000"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8"/>
          <p:cNvGraphicFramePr>
            <a:graphicFrameLocks noChangeAspect="1"/>
          </p:cNvGraphicFramePr>
          <p:nvPr>
            <p:extLst>
              <p:ext uri="{D42A27DB-BD31-4B8C-83A1-F6EECF244321}">
                <p14:modId xmlns:p14="http://schemas.microsoft.com/office/powerpoint/2010/main" val="144468792"/>
              </p:ext>
            </p:extLst>
          </p:nvPr>
        </p:nvGraphicFramePr>
        <p:xfrm>
          <a:off x="2483768" y="4653136"/>
          <a:ext cx="444500" cy="561975"/>
        </p:xfrm>
        <a:graphic>
          <a:graphicData uri="http://schemas.openxmlformats.org/presentationml/2006/ole">
            <mc:AlternateContent xmlns:mc="http://schemas.openxmlformats.org/markup-compatibility/2006">
              <mc:Choice xmlns:v="urn:schemas-microsoft-com:vml" Requires="v">
                <p:oleObj spid="_x0000_s2185" r:id="rId9" imgW="139579" imgH="177646" progId="Equation.3">
                  <p:embed/>
                </p:oleObj>
              </mc:Choice>
              <mc:Fallback>
                <p:oleObj r:id="rId9" imgW="139579" imgH="177646"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83768" y="4653136"/>
                        <a:ext cx="4445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Object 9"/>
          <p:cNvGraphicFramePr>
            <a:graphicFrameLocks noChangeAspect="1"/>
          </p:cNvGraphicFramePr>
          <p:nvPr>
            <p:extLst>
              <p:ext uri="{D42A27DB-BD31-4B8C-83A1-F6EECF244321}">
                <p14:modId xmlns:p14="http://schemas.microsoft.com/office/powerpoint/2010/main" val="4072673200"/>
              </p:ext>
            </p:extLst>
          </p:nvPr>
        </p:nvGraphicFramePr>
        <p:xfrm>
          <a:off x="6012160" y="3789040"/>
          <a:ext cx="384175" cy="485775"/>
        </p:xfrm>
        <a:graphic>
          <a:graphicData uri="http://schemas.openxmlformats.org/presentationml/2006/ole">
            <mc:AlternateContent xmlns:mc="http://schemas.openxmlformats.org/markup-compatibility/2006">
              <mc:Choice xmlns:v="urn:schemas-microsoft-com:vml" Requires="v">
                <p:oleObj spid="_x0000_s2186" r:id="rId11" imgW="139579" imgH="177646" progId="Equation.3">
                  <p:embed/>
                </p:oleObj>
              </mc:Choice>
              <mc:Fallback>
                <p:oleObj r:id="rId11" imgW="139579" imgH="177646"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2160" y="3789040"/>
                        <a:ext cx="384175"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10"/>
          <p:cNvGraphicFramePr>
            <a:graphicFrameLocks noChangeAspect="1"/>
          </p:cNvGraphicFramePr>
          <p:nvPr>
            <p:extLst>
              <p:ext uri="{D42A27DB-BD31-4B8C-83A1-F6EECF244321}">
                <p14:modId xmlns:p14="http://schemas.microsoft.com/office/powerpoint/2010/main" val="2502642175"/>
              </p:ext>
            </p:extLst>
          </p:nvPr>
        </p:nvGraphicFramePr>
        <p:xfrm>
          <a:off x="683568" y="3789040"/>
          <a:ext cx="361950" cy="457200"/>
        </p:xfrm>
        <a:graphic>
          <a:graphicData uri="http://schemas.openxmlformats.org/presentationml/2006/ole">
            <mc:AlternateContent xmlns:mc="http://schemas.openxmlformats.org/markup-compatibility/2006">
              <mc:Choice xmlns:v="urn:schemas-microsoft-com:vml" Requires="v">
                <p:oleObj spid="_x0000_s2187" r:id="rId12" imgW="139579" imgH="177646" progId="Equation.3">
                  <p:embed/>
                </p:oleObj>
              </mc:Choice>
              <mc:Fallback>
                <p:oleObj r:id="rId12" imgW="139579" imgH="177646"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3568" y="3789040"/>
                        <a:ext cx="361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291670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solidFill>
                  <a:srgbClr val="FF0000"/>
                </a:solidFill>
              </a:rPr>
              <a:t>辐射强迫因子</a:t>
            </a:r>
            <a:endParaRPr lang="zh-CN" altLang="en-US" b="1" dirty="0">
              <a:solidFill>
                <a:srgbClr val="FF0000"/>
              </a:solidFill>
            </a:endParaRPr>
          </a:p>
        </p:txBody>
      </p:sp>
      <p:sp>
        <p:nvSpPr>
          <p:cNvPr id="3" name="内容占位符 2"/>
          <p:cNvSpPr>
            <a:spLocks noGrp="1"/>
          </p:cNvSpPr>
          <p:nvPr>
            <p:ph idx="1"/>
          </p:nvPr>
        </p:nvSpPr>
        <p:spPr/>
        <p:txBody>
          <a:bodyPr>
            <a:normAutofit fontScale="92500" lnSpcReduction="20000"/>
          </a:bodyPr>
          <a:lstStyle/>
          <a:p>
            <a:r>
              <a:rPr lang="zh-CN" altLang="en-US" dirty="0" smtClean="0"/>
              <a:t>人为</a:t>
            </a:r>
            <a:r>
              <a:rPr lang="en-US" altLang="zh-CN" dirty="0" smtClean="0"/>
              <a:t>: </a:t>
            </a:r>
            <a:r>
              <a:rPr lang="zh-CN" altLang="en-US" dirty="0" smtClean="0"/>
              <a:t>温室气体：</a:t>
            </a:r>
            <a:r>
              <a:rPr lang="zh-CN" altLang="zh-CN" b="1" dirty="0" smtClean="0">
                <a:solidFill>
                  <a:srgbClr val="FF0000"/>
                </a:solidFill>
              </a:rPr>
              <a:t>混合</a:t>
            </a:r>
            <a:r>
              <a:rPr lang="zh-CN" altLang="zh-CN" b="1" dirty="0">
                <a:solidFill>
                  <a:srgbClr val="FF0000"/>
                </a:solidFill>
              </a:rPr>
              <a:t>温室气体</a:t>
            </a:r>
            <a:r>
              <a:rPr lang="zh-CN" altLang="en-US" b="1" dirty="0">
                <a:solidFill>
                  <a:srgbClr val="FF0000"/>
                </a:solidFill>
              </a:rPr>
              <a:t>：</a:t>
            </a:r>
            <a:r>
              <a:rPr lang="zh-CN" altLang="zh-CN" dirty="0"/>
              <a:t>指在大气中均匀混合的温室气体，包括</a:t>
            </a:r>
            <a:r>
              <a:rPr lang="en-US" altLang="zh-CN" dirty="0"/>
              <a:t>CO</a:t>
            </a:r>
            <a:r>
              <a:rPr lang="en-US" altLang="zh-CN" baseline="-25000" dirty="0"/>
              <a:t>2</a:t>
            </a:r>
            <a:r>
              <a:rPr lang="zh-CN" altLang="zh-CN" dirty="0"/>
              <a:t>、</a:t>
            </a:r>
            <a:r>
              <a:rPr lang="en-US" altLang="zh-CN" dirty="0"/>
              <a:t>CH</a:t>
            </a:r>
            <a:r>
              <a:rPr lang="en-US" altLang="zh-CN" baseline="-25000" dirty="0"/>
              <a:t>4</a:t>
            </a:r>
            <a:r>
              <a:rPr lang="zh-CN" altLang="zh-CN" dirty="0"/>
              <a:t>、</a:t>
            </a:r>
            <a:r>
              <a:rPr lang="en-US" altLang="zh-CN" dirty="0"/>
              <a:t>N</a:t>
            </a:r>
            <a:r>
              <a:rPr lang="en-US" altLang="zh-CN" baseline="-25000" dirty="0"/>
              <a:t>2</a:t>
            </a:r>
            <a:r>
              <a:rPr lang="en-US" altLang="zh-CN" dirty="0"/>
              <a:t>O</a:t>
            </a:r>
            <a:r>
              <a:rPr lang="zh-CN" altLang="zh-CN" dirty="0"/>
              <a:t>和卤烃</a:t>
            </a:r>
            <a:r>
              <a:rPr lang="zh-CN" altLang="en-US" dirty="0"/>
              <a:t>化合物</a:t>
            </a:r>
            <a:r>
              <a:rPr lang="zh-CN" altLang="zh-CN" dirty="0" smtClean="0"/>
              <a:t>。</a:t>
            </a:r>
            <a:r>
              <a:rPr lang="en-US" altLang="zh-CN" dirty="0" smtClean="0"/>
              <a:t>+ </a:t>
            </a:r>
            <a:r>
              <a:rPr lang="en-US" altLang="zh-CN" dirty="0" smtClean="0">
                <a:solidFill>
                  <a:srgbClr val="FF0000"/>
                </a:solidFill>
              </a:rPr>
              <a:t>O3</a:t>
            </a:r>
            <a:r>
              <a:rPr lang="zh-CN" altLang="en-US" dirty="0" smtClean="0">
                <a:solidFill>
                  <a:srgbClr val="FF0000"/>
                </a:solidFill>
              </a:rPr>
              <a:t>，平流层水汽</a:t>
            </a:r>
            <a:r>
              <a:rPr lang="zh-CN" altLang="en-US" dirty="0" smtClean="0"/>
              <a:t>；</a:t>
            </a:r>
            <a:endParaRPr lang="en-US" altLang="zh-CN" dirty="0" smtClean="0"/>
          </a:p>
          <a:p>
            <a:pPr marL="0" indent="0">
              <a:buNone/>
            </a:pPr>
            <a:r>
              <a:rPr lang="en-US" altLang="zh-CN" dirty="0"/>
              <a:t> </a:t>
            </a:r>
            <a:r>
              <a:rPr lang="en-US" altLang="zh-CN" dirty="0" smtClean="0"/>
              <a:t>   </a:t>
            </a:r>
            <a:r>
              <a:rPr lang="zh-CN" altLang="en-US" dirty="0" smtClean="0"/>
              <a:t>人为产生的气溶胶</a:t>
            </a:r>
            <a:r>
              <a:rPr lang="en-US" altLang="zh-CN" dirty="0" smtClean="0"/>
              <a:t>: </a:t>
            </a:r>
            <a:r>
              <a:rPr lang="zh-CN" altLang="en-US" dirty="0" smtClean="0"/>
              <a:t>硫酸</a:t>
            </a:r>
            <a:r>
              <a:rPr lang="en-US" altLang="zh-CN" dirty="0" smtClean="0"/>
              <a:t>/</a:t>
            </a:r>
            <a:r>
              <a:rPr lang="zh-CN" altLang="en-US" dirty="0" smtClean="0"/>
              <a:t>销酸盐</a:t>
            </a:r>
            <a:r>
              <a:rPr lang="en-US" altLang="zh-CN" dirty="0" smtClean="0"/>
              <a:t>,</a:t>
            </a:r>
            <a:r>
              <a:rPr lang="zh-CN" altLang="en-US" dirty="0" smtClean="0"/>
              <a:t>碳气溶胶（</a:t>
            </a:r>
            <a:r>
              <a:rPr lang="en-US" altLang="zh-CN" dirty="0" smtClean="0"/>
              <a:t>BC+OC</a:t>
            </a:r>
            <a:r>
              <a:rPr lang="zh-CN" altLang="en-US" dirty="0" smtClean="0"/>
              <a:t>）；</a:t>
            </a:r>
            <a:endParaRPr lang="en-US" altLang="zh-CN" dirty="0" smtClean="0"/>
          </a:p>
          <a:p>
            <a:pPr marL="0" indent="0">
              <a:buNone/>
            </a:pPr>
            <a:endParaRPr lang="en-US" altLang="zh-CN" dirty="0" smtClean="0"/>
          </a:p>
          <a:p>
            <a:r>
              <a:rPr lang="en-US" altLang="zh-CN" dirty="0"/>
              <a:t> </a:t>
            </a:r>
            <a:r>
              <a:rPr lang="zh-CN" altLang="en-US" dirty="0" smtClean="0"/>
              <a:t>任何改变地面反照率的因子（土地利用</a:t>
            </a:r>
            <a:r>
              <a:rPr lang="en-US" altLang="zh-CN" dirty="0" smtClean="0"/>
              <a:t>/</a:t>
            </a:r>
            <a:r>
              <a:rPr lang="zh-CN" altLang="en-US" dirty="0" smtClean="0"/>
              <a:t>冰雪表面的</a:t>
            </a:r>
            <a:r>
              <a:rPr lang="en-US" altLang="zh-CN" dirty="0" smtClean="0"/>
              <a:t>BC</a:t>
            </a:r>
            <a:r>
              <a:rPr lang="zh-CN" altLang="en-US" dirty="0" smtClean="0"/>
              <a:t>）；</a:t>
            </a:r>
            <a:endParaRPr lang="en-US" altLang="zh-CN" dirty="0" smtClean="0"/>
          </a:p>
          <a:p>
            <a:endParaRPr lang="en-US" altLang="zh-CN" dirty="0" smtClean="0"/>
          </a:p>
          <a:p>
            <a:r>
              <a:rPr lang="zh-CN" altLang="en-US" dirty="0"/>
              <a:t>自然</a:t>
            </a:r>
            <a:r>
              <a:rPr lang="en-US" altLang="zh-CN" dirty="0" smtClean="0"/>
              <a:t>:</a:t>
            </a:r>
            <a:r>
              <a:rPr lang="zh-CN" altLang="en-US" dirty="0" smtClean="0"/>
              <a:t>太阳和火山活动</a:t>
            </a:r>
            <a:r>
              <a:rPr lang="en-US" altLang="zh-CN" dirty="0" smtClean="0"/>
              <a:t>.</a:t>
            </a:r>
            <a:endParaRPr lang="zh-CN" altLang="en-US" dirty="0"/>
          </a:p>
        </p:txBody>
      </p:sp>
    </p:spTree>
    <p:extLst>
      <p:ext uri="{BB962C8B-B14F-4D97-AF65-F5344CB8AC3E}">
        <p14:creationId xmlns:p14="http://schemas.microsoft.com/office/powerpoint/2010/main" val="11722199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JAY\桌面\WGI_AR5_Ch08FiguresJPG\WGI_AR5_Fig8-7.jpg"/>
          <p:cNvPicPr>
            <a:picLocks noChangeAspect="1" noChangeArrowheads="1"/>
          </p:cNvPicPr>
          <p:nvPr/>
        </p:nvPicPr>
        <p:blipFill>
          <a:blip r:embed="rId2"/>
          <a:srcRect/>
          <a:stretch>
            <a:fillRect/>
          </a:stretch>
        </p:blipFill>
        <p:spPr bwMode="auto">
          <a:xfrm>
            <a:off x="357158" y="0"/>
            <a:ext cx="8429684" cy="5214950"/>
          </a:xfrm>
          <a:prstGeom prst="rect">
            <a:avLst/>
          </a:prstGeom>
          <a:noFill/>
        </p:spPr>
      </p:pic>
      <p:sp>
        <p:nvSpPr>
          <p:cNvPr id="3" name="矩形 2"/>
          <p:cNvSpPr/>
          <p:nvPr/>
        </p:nvSpPr>
        <p:spPr>
          <a:xfrm>
            <a:off x="0" y="5572140"/>
            <a:ext cx="9144000" cy="923330"/>
          </a:xfrm>
          <a:prstGeom prst="rect">
            <a:avLst/>
          </a:prstGeom>
        </p:spPr>
        <p:txBody>
          <a:bodyPr wrap="square">
            <a:spAutoFit/>
          </a:bodyPr>
          <a:lstStyle/>
          <a:p>
            <a:r>
              <a:rPr lang="zh-CN" altLang="en-US" dirty="0" smtClean="0"/>
              <a:t>图</a:t>
            </a:r>
            <a:r>
              <a:rPr lang="en-US" altLang="zh-CN" dirty="0" smtClean="0"/>
              <a:t>8-7  </a:t>
            </a:r>
            <a:r>
              <a:rPr lang="zh-CN" altLang="en-US" dirty="0" smtClean="0"/>
              <a:t>从</a:t>
            </a:r>
            <a:r>
              <a:rPr lang="en-US" altLang="zh-CN" dirty="0" smtClean="0"/>
              <a:t>1750</a:t>
            </a:r>
            <a:r>
              <a:rPr lang="zh-CN" altLang="en-US" dirty="0" smtClean="0"/>
              <a:t>到</a:t>
            </a:r>
            <a:r>
              <a:rPr lang="en-US" altLang="zh-CN" dirty="0" smtClean="0"/>
              <a:t>2010</a:t>
            </a:r>
            <a:r>
              <a:rPr lang="zh-CN" altLang="en-US" dirty="0" smtClean="0"/>
              <a:t>年平流层和对流层臭氧辐射强迫随时间的变化。从模拟的</a:t>
            </a:r>
            <a:r>
              <a:rPr lang="en-US" dirty="0" smtClean="0"/>
              <a:t>O</a:t>
            </a:r>
            <a:r>
              <a:rPr lang="en-US" baseline="-25000" dirty="0" smtClean="0"/>
              <a:t>3</a:t>
            </a:r>
            <a:r>
              <a:rPr lang="zh-CN" altLang="en-US" dirty="0" smtClean="0"/>
              <a:t>变化估计得到的总辐射强迫是</a:t>
            </a:r>
            <a:r>
              <a:rPr lang="en-US" dirty="0" smtClean="0"/>
              <a:t>0.35</a:t>
            </a:r>
            <a:r>
              <a:rPr lang="zh-CN" altLang="en-US" dirty="0" smtClean="0"/>
              <a:t>（</a:t>
            </a:r>
            <a:r>
              <a:rPr lang="en-US" dirty="0" smtClean="0"/>
              <a:t>0.15~0.55</a:t>
            </a:r>
            <a:r>
              <a:rPr lang="zh-CN" altLang="en-US" dirty="0" smtClean="0"/>
              <a:t>）</a:t>
            </a:r>
            <a:r>
              <a:rPr lang="en-US" dirty="0" smtClean="0"/>
              <a:t>W/m</a:t>
            </a:r>
            <a:r>
              <a:rPr lang="en-US" baseline="30000" dirty="0" smtClean="0"/>
              <a:t>2</a:t>
            </a:r>
            <a:r>
              <a:rPr lang="zh-CN" altLang="en-US" dirty="0" smtClean="0"/>
              <a:t>，其中对流层</a:t>
            </a:r>
            <a:r>
              <a:rPr lang="en-US" dirty="0" smtClean="0"/>
              <a:t>O</a:t>
            </a:r>
            <a:r>
              <a:rPr lang="en-US" baseline="-25000" dirty="0" smtClean="0"/>
              <a:t>3</a:t>
            </a:r>
            <a:r>
              <a:rPr lang="zh-CN" altLang="en-US" dirty="0" smtClean="0"/>
              <a:t>变化导致的辐射强迫是</a:t>
            </a:r>
            <a:r>
              <a:rPr lang="en-US" dirty="0" smtClean="0"/>
              <a:t>0.40</a:t>
            </a:r>
            <a:r>
              <a:rPr lang="zh-CN" altLang="en-US" dirty="0" smtClean="0"/>
              <a:t>（</a:t>
            </a:r>
            <a:r>
              <a:rPr lang="en-US" dirty="0" smtClean="0"/>
              <a:t>0.20~0.60</a:t>
            </a:r>
            <a:r>
              <a:rPr lang="zh-CN" altLang="en-US" dirty="0" smtClean="0"/>
              <a:t>）</a:t>
            </a:r>
            <a:r>
              <a:rPr lang="en-US" dirty="0" smtClean="0"/>
              <a:t>W/m</a:t>
            </a:r>
            <a:r>
              <a:rPr lang="en-US" baseline="30000" dirty="0" smtClean="0"/>
              <a:t>2</a:t>
            </a:r>
            <a:r>
              <a:rPr lang="zh-CN" altLang="en-US" dirty="0" smtClean="0"/>
              <a:t>，而平流层</a:t>
            </a:r>
            <a:r>
              <a:rPr lang="en-US" dirty="0" smtClean="0"/>
              <a:t>O</a:t>
            </a:r>
            <a:r>
              <a:rPr lang="en-US" baseline="-25000" dirty="0" smtClean="0"/>
              <a:t>3</a:t>
            </a:r>
            <a:r>
              <a:rPr lang="zh-CN" altLang="en-US" dirty="0" smtClean="0"/>
              <a:t>变化导致的辐射强迫为</a:t>
            </a:r>
            <a:r>
              <a:rPr lang="en-US" dirty="0" smtClean="0">
                <a:sym typeface="Symbol"/>
              </a:rPr>
              <a:t></a:t>
            </a:r>
            <a:r>
              <a:rPr lang="en-US" dirty="0" smtClean="0"/>
              <a:t>0.05</a:t>
            </a:r>
            <a:r>
              <a:rPr lang="zh-CN" altLang="en-US" dirty="0" smtClean="0"/>
              <a:t>（</a:t>
            </a:r>
            <a:r>
              <a:rPr lang="en-US" dirty="0" smtClean="0">
                <a:sym typeface="Symbol"/>
              </a:rPr>
              <a:t></a:t>
            </a:r>
            <a:r>
              <a:rPr lang="en-US" dirty="0" smtClean="0"/>
              <a:t>0.15~0.05</a:t>
            </a:r>
            <a:r>
              <a:rPr lang="zh-CN" altLang="en-US" dirty="0" smtClean="0"/>
              <a:t>）</a:t>
            </a:r>
            <a:r>
              <a:rPr lang="en-US" dirty="0" smtClean="0"/>
              <a:t>W/m</a:t>
            </a:r>
            <a:r>
              <a:rPr lang="en-US" baseline="30000" dirty="0" smtClean="0"/>
              <a:t>2</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PJAY\桌面\WGI_AR5_Ch08FiguresJPG\WGI_AR5_Fig8-8.jpg"/>
          <p:cNvPicPr>
            <a:picLocks noChangeAspect="1" noChangeArrowheads="1"/>
          </p:cNvPicPr>
          <p:nvPr/>
        </p:nvPicPr>
        <p:blipFill>
          <a:blip r:embed="rId2"/>
          <a:srcRect/>
          <a:stretch>
            <a:fillRect/>
          </a:stretch>
        </p:blipFill>
        <p:spPr bwMode="auto">
          <a:xfrm>
            <a:off x="142844" y="0"/>
            <a:ext cx="8825625" cy="5214950"/>
          </a:xfrm>
          <a:prstGeom prst="rect">
            <a:avLst/>
          </a:prstGeom>
          <a:noFill/>
        </p:spPr>
      </p:pic>
      <p:sp>
        <p:nvSpPr>
          <p:cNvPr id="4" name="矩形 3"/>
          <p:cNvSpPr/>
          <p:nvPr/>
        </p:nvSpPr>
        <p:spPr>
          <a:xfrm>
            <a:off x="0" y="5380672"/>
            <a:ext cx="9144000" cy="1477328"/>
          </a:xfrm>
          <a:prstGeom prst="rect">
            <a:avLst/>
          </a:prstGeom>
        </p:spPr>
        <p:txBody>
          <a:bodyPr wrap="square">
            <a:spAutoFit/>
          </a:bodyPr>
          <a:lstStyle/>
          <a:p>
            <a:r>
              <a:rPr lang="zh-CN" altLang="en-US" dirty="0" smtClean="0"/>
              <a:t>图</a:t>
            </a:r>
            <a:r>
              <a:rPr lang="en-US" altLang="zh-CN" dirty="0" smtClean="0"/>
              <a:t>8-8  </a:t>
            </a:r>
            <a:r>
              <a:rPr lang="zh-CN" altLang="en-US" dirty="0" smtClean="0"/>
              <a:t>气溶胶</a:t>
            </a:r>
            <a:r>
              <a:rPr lang="en-US" altLang="zh-CN" dirty="0" smtClean="0"/>
              <a:t>-</a:t>
            </a:r>
            <a:r>
              <a:rPr lang="zh-CN" altLang="en-US" dirty="0" smtClean="0"/>
              <a:t>辐射相互作用和冰雪上黑碳的辐射强迫随时间的变化。总计包括</a:t>
            </a:r>
            <a:r>
              <a:rPr lang="en-US" altLang="zh-CN" dirty="0" smtClean="0"/>
              <a:t>6</a:t>
            </a:r>
            <a:r>
              <a:rPr lang="zh-CN" altLang="en-US" dirty="0" smtClean="0"/>
              <a:t>种气溶胶组分的气溶胶</a:t>
            </a:r>
            <a:r>
              <a:rPr lang="en-US" altLang="zh-CN" dirty="0" smtClean="0"/>
              <a:t>-</a:t>
            </a:r>
            <a:r>
              <a:rPr lang="zh-CN" altLang="en-US" dirty="0" smtClean="0"/>
              <a:t>辐射相互作用的辐射强迫以及冰雪上黑碳的辐射强迫，右侧线条代表不确定性（置信度区间</a:t>
            </a:r>
            <a:r>
              <a:rPr lang="en-US" altLang="zh-CN" dirty="0" smtClean="0"/>
              <a:t>5-95%</a:t>
            </a:r>
            <a:r>
              <a:rPr lang="zh-CN" altLang="en-US" dirty="0" smtClean="0"/>
              <a:t>）。</a:t>
            </a:r>
            <a:r>
              <a:rPr lang="en-US" altLang="zh-CN" dirty="0" smtClean="0"/>
              <a:t>1950</a:t>
            </a:r>
            <a:r>
              <a:rPr lang="zh-CN" altLang="en-US" dirty="0" smtClean="0"/>
              <a:t>年到</a:t>
            </a:r>
            <a:r>
              <a:rPr lang="en-US" altLang="zh-CN" dirty="0" smtClean="0"/>
              <a:t>1990</a:t>
            </a:r>
            <a:r>
              <a:rPr lang="zh-CN" altLang="en-US" dirty="0" smtClean="0"/>
              <a:t>年，总的辐射强迫是增强的，主要是由于硫酸盐辐射强迫的增强。</a:t>
            </a:r>
            <a:r>
              <a:rPr lang="en-US" altLang="zh-CN" dirty="0" smtClean="0"/>
              <a:t>1990</a:t>
            </a:r>
            <a:r>
              <a:rPr lang="zh-CN" altLang="en-US" dirty="0" smtClean="0"/>
              <a:t>年以后总的辐射强迫的变化较小且有一定减弱，主要是由于黑碳辐射强迫的增强。</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0" y="1"/>
            <a:ext cx="9144000" cy="5782236"/>
          </a:xfrm>
          <a:prstGeom prst="rect">
            <a:avLst/>
          </a:prstGeom>
          <a:noFill/>
          <a:ln w="9525">
            <a:noFill/>
            <a:miter lim="800000"/>
            <a:headEnd/>
            <a:tailEnd/>
          </a:ln>
          <a:effectLst/>
        </p:spPr>
      </p:pic>
      <p:sp>
        <p:nvSpPr>
          <p:cNvPr id="6" name="TextBox 5"/>
          <p:cNvSpPr txBox="1"/>
          <p:nvPr/>
        </p:nvSpPr>
        <p:spPr>
          <a:xfrm>
            <a:off x="0" y="5929330"/>
            <a:ext cx="9144000" cy="646331"/>
          </a:xfrm>
          <a:prstGeom prst="rect">
            <a:avLst/>
          </a:prstGeom>
          <a:noFill/>
        </p:spPr>
        <p:txBody>
          <a:bodyPr wrap="square" rtlCol="0">
            <a:spAutoFit/>
          </a:bodyPr>
          <a:lstStyle/>
          <a:p>
            <a:r>
              <a:rPr lang="zh-CN" altLang="en-US" dirty="0" smtClean="0"/>
              <a:t>图</a:t>
            </a:r>
            <a:r>
              <a:rPr lang="en-US" altLang="zh-CN" dirty="0" smtClean="0"/>
              <a:t>8-15  </a:t>
            </a:r>
            <a:r>
              <a:rPr lang="en-US" dirty="0" smtClean="0"/>
              <a:t>1750—2011</a:t>
            </a:r>
            <a:r>
              <a:rPr lang="zh-CN" altLang="en-US" dirty="0" smtClean="0"/>
              <a:t>年间辐射强迫（网格线）和有效辐射强迫（实心）的条形图，图中给出了辐射强迫</a:t>
            </a:r>
            <a:r>
              <a:rPr lang="en-US" dirty="0" smtClean="0"/>
              <a:t>(</a:t>
            </a:r>
            <a:r>
              <a:rPr lang="zh-CN" altLang="en-US" dirty="0" smtClean="0"/>
              <a:t>点状线</a:t>
            </a:r>
            <a:r>
              <a:rPr lang="en-US" dirty="0" smtClean="0"/>
              <a:t>)</a:t>
            </a:r>
            <a:r>
              <a:rPr lang="zh-CN" altLang="en-US" dirty="0" smtClean="0"/>
              <a:t>和有效辐射强迫（实线）的不确定性（置信度区间</a:t>
            </a:r>
            <a:r>
              <a:rPr lang="en-US" dirty="0" smtClean="0"/>
              <a:t>5%~95%</a:t>
            </a:r>
            <a:r>
              <a:rPr lang="zh-CN" altLang="en-US" dirty="0" smtClean="0"/>
              <a:t>）。</a:t>
            </a:r>
          </a:p>
        </p:txBody>
      </p:sp>
      <p:sp>
        <p:nvSpPr>
          <p:cNvPr id="2" name="矩形 1"/>
          <p:cNvSpPr/>
          <p:nvPr/>
        </p:nvSpPr>
        <p:spPr>
          <a:xfrm>
            <a:off x="6516216" y="3645024"/>
            <a:ext cx="2376264" cy="6012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n>
                  <a:solidFill>
                    <a:srgbClr val="FFC000"/>
                  </a:solidFill>
                </a:ln>
              </a:rPr>
              <a:t>2.29Wm-2[1.13-3.33]</a:t>
            </a:r>
            <a:endParaRPr lang="zh-CN" altLang="en-US" sz="2400" dirty="0">
              <a:ln>
                <a:solidFill>
                  <a:srgbClr val="FFC000"/>
                </a:solidFill>
              </a:ln>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5720" y="571480"/>
            <a:ext cx="8643998" cy="6186309"/>
          </a:xfrm>
          <a:prstGeom prst="rect">
            <a:avLst/>
          </a:prstGeom>
          <a:noFill/>
        </p:spPr>
        <p:txBody>
          <a:bodyPr wrap="square" rtlCol="0">
            <a:spAutoFit/>
          </a:bodyPr>
          <a:lstStyle/>
          <a:p>
            <a:r>
              <a:rPr lang="zh-CN" altLang="en-US" dirty="0" smtClean="0"/>
              <a:t>        由上图可见，混合温室气体的辐射强迫是</a:t>
            </a:r>
            <a:r>
              <a:rPr lang="en-US" dirty="0" smtClean="0"/>
              <a:t>2.83</a:t>
            </a:r>
            <a:r>
              <a:rPr lang="zh-CN" altLang="en-US" dirty="0" smtClean="0"/>
              <a:t>（</a:t>
            </a:r>
            <a:r>
              <a:rPr lang="en-US" dirty="0" smtClean="0"/>
              <a:t>2.54~3.12</a:t>
            </a:r>
            <a:r>
              <a:rPr lang="zh-CN" altLang="en-US" dirty="0" smtClean="0"/>
              <a:t>）</a:t>
            </a:r>
            <a:r>
              <a:rPr lang="en-US" dirty="0" smtClean="0"/>
              <a:t>W/m</a:t>
            </a:r>
            <a:r>
              <a:rPr lang="en-US" baseline="30000" dirty="0" smtClean="0"/>
              <a:t>2</a:t>
            </a:r>
            <a:r>
              <a:rPr lang="zh-CN" altLang="en-US" dirty="0" smtClean="0"/>
              <a:t>，与</a:t>
            </a:r>
            <a:r>
              <a:rPr lang="en-US" dirty="0" smtClean="0"/>
              <a:t>2005</a:t>
            </a:r>
            <a:r>
              <a:rPr lang="zh-CN" altLang="en-US" dirty="0" smtClean="0"/>
              <a:t>年的</a:t>
            </a:r>
            <a:r>
              <a:rPr lang="en-US" dirty="0" smtClean="0"/>
              <a:t>AR4</a:t>
            </a:r>
            <a:r>
              <a:rPr lang="zh-CN" altLang="en-US" dirty="0" smtClean="0"/>
              <a:t>相比，其辐射强迫增加了</a:t>
            </a:r>
            <a:r>
              <a:rPr lang="en-US" dirty="0" smtClean="0"/>
              <a:t>0.20</a:t>
            </a:r>
            <a:r>
              <a:rPr lang="zh-CN" altLang="en-US" dirty="0" smtClean="0"/>
              <a:t>（</a:t>
            </a:r>
            <a:r>
              <a:rPr lang="en-US" dirty="0" smtClean="0"/>
              <a:t>0.18~0.22</a:t>
            </a:r>
            <a:r>
              <a:rPr lang="zh-CN" altLang="en-US" dirty="0" smtClean="0"/>
              <a:t>）</a:t>
            </a:r>
            <a:r>
              <a:rPr lang="en-US" dirty="0" smtClean="0"/>
              <a:t>W/m</a:t>
            </a:r>
            <a:r>
              <a:rPr lang="en-US" baseline="30000" dirty="0" smtClean="0"/>
              <a:t>2</a:t>
            </a:r>
            <a:r>
              <a:rPr lang="zh-CN" altLang="en-US" dirty="0" smtClean="0"/>
              <a:t>（</a:t>
            </a:r>
            <a:r>
              <a:rPr lang="en-US" dirty="0" smtClean="0"/>
              <a:t>8%</a:t>
            </a:r>
            <a:r>
              <a:rPr lang="zh-CN" altLang="en-US" dirty="0" smtClean="0"/>
              <a:t>）。</a:t>
            </a:r>
            <a:r>
              <a:rPr lang="en-US" dirty="0" smtClean="0"/>
              <a:t>CO</a:t>
            </a:r>
            <a:r>
              <a:rPr lang="en-US" baseline="-25000" dirty="0" smtClean="0"/>
              <a:t>2</a:t>
            </a:r>
            <a:r>
              <a:rPr lang="zh-CN" altLang="en-US" dirty="0" smtClean="0"/>
              <a:t>是最大的全球平均辐射强迫的组分，在过去的</a:t>
            </a:r>
            <a:r>
              <a:rPr lang="en-US" dirty="0" smtClean="0"/>
              <a:t>10</a:t>
            </a:r>
            <a:r>
              <a:rPr lang="zh-CN" altLang="en-US" dirty="0" smtClean="0"/>
              <a:t>年，</a:t>
            </a:r>
            <a:r>
              <a:rPr lang="en-US" dirty="0" smtClean="0"/>
              <a:t>CO</a:t>
            </a:r>
            <a:r>
              <a:rPr lang="en-US" baseline="-25000" dirty="0" smtClean="0"/>
              <a:t>2</a:t>
            </a:r>
            <a:r>
              <a:rPr lang="zh-CN" altLang="en-US" dirty="0" smtClean="0"/>
              <a:t>的辐射强迫增长了</a:t>
            </a:r>
            <a:r>
              <a:rPr lang="en-US" dirty="0" smtClean="0"/>
              <a:t>0.27</a:t>
            </a:r>
            <a:r>
              <a:rPr lang="zh-CN" altLang="en-US" dirty="0" smtClean="0"/>
              <a:t>（</a:t>
            </a:r>
            <a:r>
              <a:rPr lang="en-US" dirty="0" smtClean="0"/>
              <a:t>0.24~0.30</a:t>
            </a:r>
            <a:r>
              <a:rPr lang="zh-CN" altLang="en-US" dirty="0" smtClean="0"/>
              <a:t>）</a:t>
            </a:r>
            <a:r>
              <a:rPr lang="en-US" dirty="0" smtClean="0"/>
              <a:t>W/m</a:t>
            </a:r>
            <a:r>
              <a:rPr lang="en-US" baseline="30000" dirty="0" smtClean="0"/>
              <a:t>2</a:t>
            </a:r>
            <a:r>
              <a:rPr lang="zh-CN" altLang="en-US" dirty="0" smtClean="0"/>
              <a:t>。</a:t>
            </a:r>
          </a:p>
          <a:p>
            <a:r>
              <a:rPr lang="zh-CN" altLang="en-US" dirty="0" smtClean="0"/>
              <a:t>        从</a:t>
            </a:r>
            <a:r>
              <a:rPr lang="en-US" dirty="0" smtClean="0"/>
              <a:t>2005</a:t>
            </a:r>
            <a:r>
              <a:rPr lang="zh-CN" altLang="en-US" dirty="0" smtClean="0"/>
              <a:t>年的</a:t>
            </a:r>
            <a:r>
              <a:rPr lang="en-US" dirty="0" smtClean="0"/>
              <a:t>AR4</a:t>
            </a:r>
            <a:r>
              <a:rPr lang="zh-CN" altLang="en-US" dirty="0" smtClean="0"/>
              <a:t>以来，除</a:t>
            </a:r>
            <a:r>
              <a:rPr lang="en-US" dirty="0" smtClean="0"/>
              <a:t>CO</a:t>
            </a:r>
            <a:r>
              <a:rPr lang="en-US" baseline="-25000" dirty="0" smtClean="0"/>
              <a:t>2</a:t>
            </a:r>
            <a:r>
              <a:rPr lang="zh-CN" altLang="en-US" dirty="0" smtClean="0"/>
              <a:t>以外的混合温室气体的净强迫有小幅增加。</a:t>
            </a:r>
            <a:r>
              <a:rPr lang="en-US" dirty="0" smtClean="0"/>
              <a:t> </a:t>
            </a:r>
            <a:r>
              <a:rPr lang="zh-CN" altLang="en-US" dirty="0" smtClean="0"/>
              <a:t>其中</a:t>
            </a:r>
            <a:r>
              <a:rPr lang="en-US" dirty="0" smtClean="0"/>
              <a:t>CH</a:t>
            </a:r>
            <a:r>
              <a:rPr lang="en-US" baseline="-25000" dirty="0" smtClean="0"/>
              <a:t>4</a:t>
            </a:r>
            <a:r>
              <a:rPr lang="zh-CN" altLang="en-US" dirty="0" smtClean="0"/>
              <a:t>浓度的少量增加使其辐射强迫增加</a:t>
            </a:r>
            <a:r>
              <a:rPr lang="en-US" dirty="0" smtClean="0"/>
              <a:t>2%</a:t>
            </a:r>
            <a:r>
              <a:rPr lang="zh-CN" altLang="en-US" dirty="0" smtClean="0"/>
              <a:t>，在</a:t>
            </a:r>
            <a:r>
              <a:rPr lang="en-US" dirty="0" smtClean="0"/>
              <a:t>AR5</a:t>
            </a:r>
            <a:r>
              <a:rPr lang="zh-CN" altLang="en-US" dirty="0" smtClean="0"/>
              <a:t>的估计值变为</a:t>
            </a:r>
            <a:r>
              <a:rPr lang="en-US" dirty="0" smtClean="0"/>
              <a:t>0.48</a:t>
            </a:r>
            <a:r>
              <a:rPr lang="zh-CN" altLang="en-US" dirty="0" smtClean="0"/>
              <a:t>（</a:t>
            </a:r>
            <a:r>
              <a:rPr lang="en-US" dirty="0" smtClean="0"/>
              <a:t>0.43~0.53</a:t>
            </a:r>
            <a:r>
              <a:rPr lang="zh-CN" altLang="en-US" dirty="0" smtClean="0"/>
              <a:t>）</a:t>
            </a:r>
            <a:r>
              <a:rPr lang="en-US" dirty="0" smtClean="0"/>
              <a:t>W/m</a:t>
            </a:r>
            <a:r>
              <a:rPr lang="en-US" baseline="30000" dirty="0" smtClean="0"/>
              <a:t>2</a:t>
            </a:r>
            <a:r>
              <a:rPr lang="zh-CN" altLang="en-US" dirty="0" smtClean="0"/>
              <a:t>，对辐射强迫的贡献仅次于</a:t>
            </a:r>
            <a:r>
              <a:rPr lang="en-US" dirty="0" smtClean="0"/>
              <a:t>CO</a:t>
            </a:r>
            <a:r>
              <a:rPr lang="en-US" baseline="-25000" dirty="0" smtClean="0"/>
              <a:t>2</a:t>
            </a:r>
            <a:r>
              <a:rPr lang="zh-CN" altLang="en-US" dirty="0" smtClean="0"/>
              <a:t>。而</a:t>
            </a:r>
            <a:r>
              <a:rPr lang="en-US" dirty="0" smtClean="0"/>
              <a:t>N</a:t>
            </a:r>
            <a:r>
              <a:rPr lang="en-US" baseline="-25000" dirty="0" smtClean="0"/>
              <a:t>2</a:t>
            </a:r>
            <a:r>
              <a:rPr lang="en-US" dirty="0" smtClean="0"/>
              <a:t>O</a:t>
            </a:r>
            <a:r>
              <a:rPr lang="zh-CN" altLang="en-US" dirty="0" smtClean="0"/>
              <a:t>的辐射强迫增加了</a:t>
            </a:r>
            <a:r>
              <a:rPr lang="en-US" dirty="0" smtClean="0"/>
              <a:t>6%</a:t>
            </a:r>
            <a:r>
              <a:rPr lang="zh-CN" altLang="en-US" dirty="0" smtClean="0"/>
              <a:t>，现在已达到</a:t>
            </a:r>
            <a:r>
              <a:rPr lang="en-US" dirty="0" smtClean="0"/>
              <a:t>0.17</a:t>
            </a:r>
            <a:r>
              <a:rPr lang="zh-CN" altLang="en-US" dirty="0" smtClean="0"/>
              <a:t>（</a:t>
            </a:r>
            <a:r>
              <a:rPr lang="en-US" dirty="0" smtClean="0"/>
              <a:t>0.15~0.19</a:t>
            </a:r>
            <a:r>
              <a:rPr lang="zh-CN" altLang="en-US" dirty="0" smtClean="0"/>
              <a:t>）</a:t>
            </a:r>
            <a:r>
              <a:rPr lang="en-US" dirty="0" smtClean="0"/>
              <a:t>W/m</a:t>
            </a:r>
            <a:r>
              <a:rPr lang="en-US" baseline="30000" dirty="0" smtClean="0"/>
              <a:t>2</a:t>
            </a:r>
            <a:r>
              <a:rPr lang="zh-CN" altLang="en-US" dirty="0" smtClean="0"/>
              <a:t>，成为对辐射强迫贡献排第三的混合温室气体。所有的卤代烃的辐射强迫（</a:t>
            </a:r>
            <a:r>
              <a:rPr lang="en-US" dirty="0" smtClean="0"/>
              <a:t>0.36 W/m</a:t>
            </a:r>
            <a:r>
              <a:rPr lang="en-US" baseline="30000" dirty="0" smtClean="0"/>
              <a:t>2</a:t>
            </a:r>
            <a:r>
              <a:rPr lang="zh-CN" altLang="en-US" dirty="0" smtClean="0"/>
              <a:t>）和</a:t>
            </a:r>
            <a:r>
              <a:rPr lang="en-US" dirty="0" smtClean="0"/>
              <a:t>AR4</a:t>
            </a:r>
            <a:r>
              <a:rPr lang="zh-CN" altLang="en-US" dirty="0" smtClean="0"/>
              <a:t>相差不大。</a:t>
            </a:r>
            <a:endParaRPr lang="en-US" altLang="zh-CN" dirty="0" smtClean="0"/>
          </a:p>
          <a:p>
            <a:r>
              <a:rPr lang="en-US" dirty="0" smtClean="0"/>
              <a:t>        O</a:t>
            </a:r>
            <a:r>
              <a:rPr lang="en-US" baseline="-25000" dirty="0" smtClean="0"/>
              <a:t>3</a:t>
            </a:r>
            <a:r>
              <a:rPr lang="zh-CN" altLang="en-US" dirty="0" smtClean="0"/>
              <a:t>和平流层水汽对总的辐射强迫有很大贡献。</a:t>
            </a:r>
            <a:endParaRPr lang="en-US" altLang="zh-CN" dirty="0" smtClean="0"/>
          </a:p>
          <a:p>
            <a:r>
              <a:rPr lang="zh-CN" altLang="zh-CN" dirty="0"/>
              <a:t>从模拟的</a:t>
            </a:r>
            <a:r>
              <a:rPr lang="en-US" altLang="zh-CN" dirty="0"/>
              <a:t>O</a:t>
            </a:r>
            <a:r>
              <a:rPr lang="en-US" altLang="zh-CN" baseline="-25000" dirty="0"/>
              <a:t>3</a:t>
            </a:r>
            <a:r>
              <a:rPr lang="zh-CN" altLang="zh-CN" dirty="0"/>
              <a:t>变化估计得到的总辐射强迫是</a:t>
            </a:r>
            <a:r>
              <a:rPr lang="en-US" altLang="zh-CN" dirty="0"/>
              <a:t>0.35</a:t>
            </a:r>
            <a:r>
              <a:rPr lang="zh-CN" altLang="zh-CN" dirty="0"/>
              <a:t>（</a:t>
            </a:r>
            <a:r>
              <a:rPr lang="en-US" altLang="zh-CN" dirty="0"/>
              <a:t>0.15~0.55</a:t>
            </a:r>
            <a:r>
              <a:rPr lang="zh-CN" altLang="zh-CN" dirty="0"/>
              <a:t>）</a:t>
            </a:r>
            <a:r>
              <a:rPr lang="en-US" altLang="zh-CN" dirty="0"/>
              <a:t>W/m</a:t>
            </a:r>
            <a:r>
              <a:rPr lang="en-US" altLang="zh-CN" baseline="30000" dirty="0"/>
              <a:t>2</a:t>
            </a:r>
            <a:r>
              <a:rPr lang="zh-CN" altLang="zh-CN" dirty="0"/>
              <a:t>，其中对流层</a:t>
            </a:r>
            <a:r>
              <a:rPr lang="en-US" altLang="zh-CN" dirty="0"/>
              <a:t>O</a:t>
            </a:r>
            <a:r>
              <a:rPr lang="en-US" altLang="zh-CN" baseline="-25000" dirty="0"/>
              <a:t>3</a:t>
            </a:r>
            <a:r>
              <a:rPr lang="zh-CN" altLang="zh-CN" dirty="0"/>
              <a:t>变化导致的辐射强迫是</a:t>
            </a:r>
            <a:r>
              <a:rPr lang="en-US" altLang="zh-CN" dirty="0"/>
              <a:t>0.40</a:t>
            </a:r>
            <a:r>
              <a:rPr lang="zh-CN" altLang="zh-CN" dirty="0"/>
              <a:t>（</a:t>
            </a:r>
            <a:r>
              <a:rPr lang="en-US" altLang="zh-CN" dirty="0"/>
              <a:t>0.20~0.60</a:t>
            </a:r>
            <a:r>
              <a:rPr lang="zh-CN" altLang="zh-CN" dirty="0"/>
              <a:t>）</a:t>
            </a:r>
            <a:r>
              <a:rPr lang="en-US" altLang="zh-CN" dirty="0"/>
              <a:t>W/m</a:t>
            </a:r>
            <a:r>
              <a:rPr lang="en-US" altLang="zh-CN" baseline="30000" dirty="0"/>
              <a:t>2</a:t>
            </a:r>
            <a:r>
              <a:rPr lang="zh-CN" altLang="zh-CN" dirty="0"/>
              <a:t>，而平流层</a:t>
            </a:r>
            <a:r>
              <a:rPr lang="en-US" altLang="zh-CN" dirty="0"/>
              <a:t>O</a:t>
            </a:r>
            <a:r>
              <a:rPr lang="en-US" altLang="zh-CN" baseline="-25000" dirty="0"/>
              <a:t>3</a:t>
            </a:r>
            <a:r>
              <a:rPr lang="zh-CN" altLang="zh-CN" dirty="0"/>
              <a:t>变化导致的辐射强迫为</a:t>
            </a:r>
            <a:r>
              <a:rPr lang="en-US" altLang="zh-CN" dirty="0">
                <a:sym typeface="Symbol"/>
              </a:rPr>
              <a:t></a:t>
            </a:r>
            <a:r>
              <a:rPr lang="en-US" altLang="zh-CN" dirty="0"/>
              <a:t>0.05</a:t>
            </a:r>
            <a:r>
              <a:rPr lang="zh-CN" altLang="zh-CN" dirty="0"/>
              <a:t>（</a:t>
            </a:r>
            <a:r>
              <a:rPr lang="en-US" altLang="zh-CN" dirty="0">
                <a:sym typeface="Symbol"/>
              </a:rPr>
              <a:t></a:t>
            </a:r>
            <a:r>
              <a:rPr lang="en-US" altLang="zh-CN" dirty="0"/>
              <a:t>0.15~0.05</a:t>
            </a:r>
            <a:r>
              <a:rPr lang="zh-CN" altLang="zh-CN" dirty="0"/>
              <a:t>）</a:t>
            </a:r>
            <a:r>
              <a:rPr lang="en-US" altLang="zh-CN" dirty="0"/>
              <a:t>W/m</a:t>
            </a:r>
            <a:r>
              <a:rPr lang="en-US" altLang="zh-CN" baseline="30000" dirty="0"/>
              <a:t>2</a:t>
            </a:r>
            <a:r>
              <a:rPr lang="zh-CN" altLang="zh-CN" dirty="0" smtClean="0"/>
              <a:t>。</a:t>
            </a:r>
            <a:endParaRPr lang="en-US" altLang="zh-CN" dirty="0" smtClean="0"/>
          </a:p>
          <a:p>
            <a:r>
              <a:rPr lang="en-US" dirty="0" smtClean="0"/>
              <a:t>CH</a:t>
            </a:r>
            <a:r>
              <a:rPr lang="en-US" baseline="-25000" dirty="0" smtClean="0"/>
              <a:t>4</a:t>
            </a:r>
            <a:r>
              <a:rPr lang="zh-CN" altLang="en-US" dirty="0" smtClean="0"/>
              <a:t>氧化产生的平流层水汽的辐射强迫为</a:t>
            </a:r>
            <a:r>
              <a:rPr lang="en-US" dirty="0" smtClean="0"/>
              <a:t>0.07</a:t>
            </a:r>
            <a:r>
              <a:rPr lang="zh-CN" altLang="en-US" dirty="0" smtClean="0"/>
              <a:t>（</a:t>
            </a:r>
            <a:r>
              <a:rPr lang="en-US" dirty="0" smtClean="0"/>
              <a:t>0.02~0.12</a:t>
            </a:r>
            <a:r>
              <a:rPr lang="zh-CN" altLang="en-US" dirty="0" smtClean="0"/>
              <a:t>）</a:t>
            </a:r>
            <a:r>
              <a:rPr lang="en-US" dirty="0" smtClean="0"/>
              <a:t>W/m</a:t>
            </a:r>
            <a:r>
              <a:rPr lang="en-US" baseline="30000" dirty="0" smtClean="0"/>
              <a:t>2</a:t>
            </a:r>
            <a:r>
              <a:rPr lang="zh-CN" altLang="en-US" dirty="0" smtClean="0"/>
              <a:t>。</a:t>
            </a:r>
            <a:endParaRPr lang="en-US" altLang="zh-CN" dirty="0" smtClean="0"/>
          </a:p>
          <a:p>
            <a:r>
              <a:rPr lang="zh-CN" altLang="en-US" dirty="0" smtClean="0"/>
              <a:t>        自</a:t>
            </a:r>
            <a:r>
              <a:rPr lang="en-US" dirty="0" smtClean="0"/>
              <a:t>AR4</a:t>
            </a:r>
            <a:r>
              <a:rPr lang="zh-CN" altLang="en-US" dirty="0" smtClean="0"/>
              <a:t>以来，气溶胶强迫的数值在减小。由气溶胶</a:t>
            </a:r>
            <a:r>
              <a:rPr lang="en-US" dirty="0" smtClean="0"/>
              <a:t>-</a:t>
            </a:r>
            <a:r>
              <a:rPr lang="zh-CN" altLang="en-US" dirty="0" smtClean="0"/>
              <a:t>辐射相互作用产生的辐射强迫（也称之为气溶胶的直接效应）的最佳估计为</a:t>
            </a:r>
            <a:r>
              <a:rPr lang="en-US" dirty="0" smtClean="0"/>
              <a:t>-0.35</a:t>
            </a:r>
            <a:r>
              <a:rPr lang="zh-CN" altLang="en-US" dirty="0" smtClean="0"/>
              <a:t>（</a:t>
            </a:r>
            <a:r>
              <a:rPr lang="en-US" dirty="0" smtClean="0"/>
              <a:t>-0.85~0.15</a:t>
            </a:r>
            <a:r>
              <a:rPr lang="zh-CN" altLang="en-US" dirty="0" smtClean="0"/>
              <a:t>）</a:t>
            </a:r>
            <a:r>
              <a:rPr lang="en-US" dirty="0" smtClean="0"/>
              <a:t>W/m</a:t>
            </a:r>
            <a:r>
              <a:rPr lang="en-US" baseline="30000" dirty="0" smtClean="0"/>
              <a:t>2</a:t>
            </a:r>
            <a:r>
              <a:rPr lang="zh-CN" altLang="en-US" dirty="0" smtClean="0"/>
              <a:t>，冰雪表面的黑碳造成的辐射强迫为</a:t>
            </a:r>
            <a:r>
              <a:rPr lang="en-US" dirty="0" smtClean="0"/>
              <a:t>0.04</a:t>
            </a:r>
            <a:r>
              <a:rPr lang="zh-CN" altLang="en-US" dirty="0" smtClean="0"/>
              <a:t>（</a:t>
            </a:r>
            <a:r>
              <a:rPr lang="en-US" dirty="0" smtClean="0"/>
              <a:t>0.02~0.09</a:t>
            </a:r>
            <a:r>
              <a:rPr lang="zh-CN" altLang="en-US" dirty="0" smtClean="0"/>
              <a:t>）</a:t>
            </a:r>
            <a:r>
              <a:rPr lang="en-US" dirty="0" smtClean="0"/>
              <a:t>W/m</a:t>
            </a:r>
            <a:r>
              <a:rPr lang="en-US" baseline="30000" dirty="0" smtClean="0"/>
              <a:t>2</a:t>
            </a:r>
            <a:r>
              <a:rPr lang="zh-CN" altLang="en-US" dirty="0" smtClean="0"/>
              <a:t>。由气溶胶</a:t>
            </a:r>
            <a:r>
              <a:rPr lang="en-US" dirty="0" smtClean="0"/>
              <a:t>-</a:t>
            </a:r>
            <a:r>
              <a:rPr lang="zh-CN" altLang="en-US" dirty="0" smtClean="0"/>
              <a:t>辐射相互作用产生的有效辐射强迫为</a:t>
            </a:r>
            <a:r>
              <a:rPr lang="en-US" dirty="0" smtClean="0"/>
              <a:t>-0.45</a:t>
            </a:r>
            <a:r>
              <a:rPr lang="zh-CN" altLang="en-US" dirty="0" smtClean="0"/>
              <a:t>（</a:t>
            </a:r>
            <a:r>
              <a:rPr lang="en-US" dirty="0" smtClean="0"/>
              <a:t>-0.95~0.05</a:t>
            </a:r>
            <a:r>
              <a:rPr lang="zh-CN" altLang="en-US" dirty="0" smtClean="0"/>
              <a:t>）</a:t>
            </a:r>
            <a:r>
              <a:rPr lang="en-US" dirty="0" smtClean="0"/>
              <a:t>W/m</a:t>
            </a:r>
            <a:r>
              <a:rPr lang="en-US" baseline="30000" dirty="0" smtClean="0"/>
              <a:t>2</a:t>
            </a:r>
            <a:r>
              <a:rPr lang="zh-CN" altLang="en-US" dirty="0" smtClean="0"/>
              <a:t>，总的气溶胶</a:t>
            </a:r>
            <a:r>
              <a:rPr lang="en-US" dirty="0" smtClean="0"/>
              <a:t>-</a:t>
            </a:r>
            <a:r>
              <a:rPr lang="zh-CN" altLang="en-US" dirty="0" smtClean="0"/>
              <a:t>云相互作用产生的有效辐射强迫为</a:t>
            </a:r>
            <a:r>
              <a:rPr lang="en-US" dirty="0" smtClean="0"/>
              <a:t>-0.45</a:t>
            </a:r>
            <a:r>
              <a:rPr lang="zh-CN" altLang="en-US" dirty="0" smtClean="0"/>
              <a:t>（</a:t>
            </a:r>
            <a:r>
              <a:rPr lang="en-US" dirty="0" smtClean="0"/>
              <a:t>-1.2~0</a:t>
            </a:r>
            <a:r>
              <a:rPr lang="zh-CN" altLang="en-US" dirty="0" smtClean="0"/>
              <a:t>）</a:t>
            </a:r>
            <a:r>
              <a:rPr lang="en-US" dirty="0" smtClean="0"/>
              <a:t>W/m</a:t>
            </a:r>
            <a:r>
              <a:rPr lang="en-US" baseline="30000" dirty="0" smtClean="0"/>
              <a:t>2</a:t>
            </a:r>
            <a:r>
              <a:rPr lang="zh-CN" altLang="en-US" dirty="0" smtClean="0"/>
              <a:t>，总的气溶胶有效辐射强迫估计值为</a:t>
            </a:r>
            <a:r>
              <a:rPr lang="en-US" dirty="0" smtClean="0"/>
              <a:t>-0.9</a:t>
            </a:r>
            <a:r>
              <a:rPr lang="zh-CN" altLang="en-US" dirty="0" smtClean="0"/>
              <a:t>（</a:t>
            </a:r>
            <a:r>
              <a:rPr lang="en-US" dirty="0" smtClean="0"/>
              <a:t>-1.9~0.1</a:t>
            </a:r>
            <a:r>
              <a:rPr lang="zh-CN" altLang="en-US" dirty="0" smtClean="0"/>
              <a:t>）</a:t>
            </a:r>
            <a:r>
              <a:rPr lang="en-US" dirty="0" smtClean="0"/>
              <a:t>W/m</a:t>
            </a:r>
            <a:r>
              <a:rPr lang="en-US" baseline="30000" dirty="0" smtClean="0"/>
              <a:t>2</a:t>
            </a:r>
            <a:r>
              <a:rPr lang="zh-CN" altLang="en-US" dirty="0" smtClean="0"/>
              <a:t>。</a:t>
            </a:r>
            <a:endParaRPr lang="en-US" altLang="zh-CN" dirty="0" smtClean="0"/>
          </a:p>
          <a:p>
            <a:r>
              <a:rPr lang="zh-CN" altLang="en-US" dirty="0" smtClean="0"/>
              <a:t>        强有力的证据表明人类活动造成的土地利用变化增加了地表反射率，其导致的辐射强迫为（</a:t>
            </a:r>
            <a:r>
              <a:rPr lang="en-US" dirty="0" smtClean="0"/>
              <a:t>-0.15±0.10</a:t>
            </a:r>
            <a:r>
              <a:rPr lang="zh-CN" altLang="en-US" dirty="0" smtClean="0"/>
              <a:t>）</a:t>
            </a:r>
            <a:r>
              <a:rPr lang="en-US" dirty="0" smtClean="0"/>
              <a:t>W/m</a:t>
            </a:r>
            <a:r>
              <a:rPr lang="en-US" baseline="30000" dirty="0" smtClean="0"/>
              <a:t>2</a:t>
            </a:r>
            <a:r>
              <a:rPr lang="zh-CN" altLang="en-US" dirty="0" smtClean="0"/>
              <a:t>。</a:t>
            </a:r>
            <a:endParaRPr lang="en-US" altLang="zh-CN" dirty="0" smtClean="0"/>
          </a:p>
          <a:p>
            <a:r>
              <a:rPr lang="en-US" dirty="0" smtClean="0"/>
              <a:t>        </a:t>
            </a:r>
            <a:r>
              <a:rPr lang="zh-CN" altLang="en-US" dirty="0" smtClean="0"/>
              <a:t>太阳总辐照度（</a:t>
            </a:r>
            <a:r>
              <a:rPr lang="en-US" dirty="0" smtClean="0"/>
              <a:t>TSI</a:t>
            </a:r>
            <a:r>
              <a:rPr lang="zh-CN" altLang="en-US" dirty="0" smtClean="0"/>
              <a:t>）的变化导致的</a:t>
            </a:r>
            <a:r>
              <a:rPr lang="en-US" dirty="0" smtClean="0"/>
              <a:t>1750—2011</a:t>
            </a:r>
            <a:r>
              <a:rPr lang="zh-CN" altLang="en-US" dirty="0" smtClean="0"/>
              <a:t>年间的正辐射强迫为</a:t>
            </a:r>
            <a:r>
              <a:rPr lang="en-US" dirty="0" smtClean="0"/>
              <a:t>0.05(0.00~0.10) W/m</a:t>
            </a:r>
            <a:r>
              <a:rPr lang="en-US" baseline="30000" dirty="0" smtClean="0"/>
              <a:t>2</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PJAY\桌面\WGI_AR5_Ch08FiguresJPG\WGI_AR5_Fig8-17.jpg"/>
          <p:cNvPicPr>
            <a:picLocks noChangeAspect="1" noChangeArrowheads="1"/>
          </p:cNvPicPr>
          <p:nvPr/>
        </p:nvPicPr>
        <p:blipFill>
          <a:blip r:embed="rId2"/>
          <a:srcRect/>
          <a:stretch>
            <a:fillRect/>
          </a:stretch>
        </p:blipFill>
        <p:spPr bwMode="auto">
          <a:xfrm>
            <a:off x="142844" y="0"/>
            <a:ext cx="5050727" cy="6858000"/>
          </a:xfrm>
          <a:prstGeom prst="rect">
            <a:avLst/>
          </a:prstGeom>
          <a:noFill/>
        </p:spPr>
      </p:pic>
      <p:sp>
        <p:nvSpPr>
          <p:cNvPr id="4" name="TextBox 3"/>
          <p:cNvSpPr txBox="1"/>
          <p:nvPr/>
        </p:nvSpPr>
        <p:spPr>
          <a:xfrm>
            <a:off x="5429256" y="1000108"/>
            <a:ext cx="3214710" cy="1200329"/>
          </a:xfrm>
          <a:prstGeom prst="rect">
            <a:avLst/>
          </a:prstGeom>
          <a:noFill/>
        </p:spPr>
        <p:txBody>
          <a:bodyPr wrap="square" rtlCol="0">
            <a:spAutoFit/>
          </a:bodyPr>
          <a:lstStyle/>
          <a:p>
            <a:r>
              <a:rPr lang="zh-CN" altLang="en-US" dirty="0" smtClean="0"/>
              <a:t>图</a:t>
            </a:r>
            <a:r>
              <a:rPr lang="en-US" altLang="zh-CN" dirty="0" smtClean="0"/>
              <a:t>8-17  1750-2011</a:t>
            </a:r>
            <a:r>
              <a:rPr lang="zh-CN" altLang="en-US" dirty="0" smtClean="0"/>
              <a:t>年基于化合物排放（气体、气溶胶或气溶胶前体物）或其它变化的辐射强迫的条形图。</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TextBox 1"/>
          <p:cNvSpPr txBox="1">
            <a:spLocks noChangeArrowheads="1"/>
          </p:cNvSpPr>
          <p:nvPr/>
        </p:nvSpPr>
        <p:spPr bwMode="auto">
          <a:xfrm>
            <a:off x="1784887" y="0"/>
            <a:ext cx="51521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400" b="1" dirty="0" smtClean="0">
                <a:solidFill>
                  <a:srgbClr val="FF0000"/>
                </a:solidFill>
              </a:rPr>
              <a:t>四次</a:t>
            </a:r>
            <a:r>
              <a:rPr lang="en-US" altLang="zh-CN" sz="2400" b="1" dirty="0" smtClean="0">
                <a:solidFill>
                  <a:srgbClr val="FF0000"/>
                </a:solidFill>
              </a:rPr>
              <a:t>IPCC AR5</a:t>
            </a:r>
            <a:r>
              <a:rPr lang="zh-CN" altLang="en-US" sz="2400" b="1" dirty="0" smtClean="0">
                <a:solidFill>
                  <a:srgbClr val="FF0000"/>
                </a:solidFill>
              </a:rPr>
              <a:t>会议</a:t>
            </a:r>
            <a:r>
              <a:rPr lang="en-US" altLang="zh-CN" sz="2400" b="1" dirty="0" smtClean="0">
                <a:solidFill>
                  <a:srgbClr val="FF0000"/>
                </a:solidFill>
              </a:rPr>
              <a:t> </a:t>
            </a:r>
            <a:r>
              <a:rPr lang="zh-CN" altLang="en-US" sz="2400" b="1" dirty="0" smtClean="0">
                <a:solidFill>
                  <a:srgbClr val="FF0000"/>
                </a:solidFill>
              </a:rPr>
              <a:t>第八章作者合影</a:t>
            </a:r>
            <a:endParaRPr lang="zh-CN" altLang="en-US" sz="2400" b="1" dirty="0">
              <a:solidFill>
                <a:srgbClr val="FF0000"/>
              </a:solidFill>
            </a:endParaRPr>
          </a:p>
        </p:txBody>
      </p:sp>
      <p:pic>
        <p:nvPicPr>
          <p:cNvPr id="4" name="Picture 7" descr="C:\Users\User\Documents\IPCCAR5\DSC_2419-LA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412776"/>
            <a:ext cx="7235825" cy="480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descr="C:\Users\User\Documents\IPCCAR5\LA2-ch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1311" y="1524372"/>
            <a:ext cx="6942138"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9" descr="C:\Users\User\Documents\IPCCAR5\P1020976-LA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430858"/>
            <a:ext cx="8532813" cy="639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5621" y="494997"/>
            <a:ext cx="8361245" cy="6270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72775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PJAY\桌面\WGI_AR5_Ch08FiguresJPG\WGI_AR5_Fig8-18.jpg"/>
          <p:cNvPicPr>
            <a:picLocks noChangeAspect="1" noChangeArrowheads="1"/>
          </p:cNvPicPr>
          <p:nvPr/>
        </p:nvPicPr>
        <p:blipFill>
          <a:blip r:embed="rId2"/>
          <a:srcRect/>
          <a:stretch>
            <a:fillRect/>
          </a:stretch>
        </p:blipFill>
        <p:spPr bwMode="auto">
          <a:xfrm>
            <a:off x="571472" y="142852"/>
            <a:ext cx="7929618" cy="4979243"/>
          </a:xfrm>
          <a:prstGeom prst="rect">
            <a:avLst/>
          </a:prstGeom>
          <a:noFill/>
        </p:spPr>
      </p:pic>
      <p:sp>
        <p:nvSpPr>
          <p:cNvPr id="3" name="TextBox 2"/>
          <p:cNvSpPr txBox="1"/>
          <p:nvPr/>
        </p:nvSpPr>
        <p:spPr>
          <a:xfrm>
            <a:off x="0" y="5380672"/>
            <a:ext cx="9144000" cy="1477328"/>
          </a:xfrm>
          <a:prstGeom prst="rect">
            <a:avLst/>
          </a:prstGeom>
          <a:noFill/>
        </p:spPr>
        <p:txBody>
          <a:bodyPr wrap="square" rtlCol="0">
            <a:spAutoFit/>
          </a:bodyPr>
          <a:lstStyle/>
          <a:p>
            <a:r>
              <a:rPr lang="zh-CN" altLang="en-US" dirty="0" smtClean="0"/>
              <a:t>图</a:t>
            </a:r>
            <a:r>
              <a:rPr lang="en-US" altLang="zh-CN" dirty="0" smtClean="0"/>
              <a:t>8-18  1750-2011</a:t>
            </a:r>
            <a:r>
              <a:rPr lang="zh-CN" altLang="en-US" dirty="0" smtClean="0"/>
              <a:t>年人为和自然强迫机制导致的有效辐射强迫随时间的变化，右边的条给出了强迫值和不确定范围（置信度区间</a:t>
            </a:r>
            <a:r>
              <a:rPr lang="en-US" altLang="zh-CN" dirty="0" smtClean="0"/>
              <a:t>5-95%</a:t>
            </a:r>
            <a:r>
              <a:rPr lang="zh-CN" altLang="en-US" dirty="0" smtClean="0"/>
              <a:t>）。黑色实线代表总的有效辐射强迫，红色实线代表总的人为有效辐射强迫。这段时间除短期内强火山爆发外，</a:t>
            </a:r>
            <a:r>
              <a:rPr lang="en-US" altLang="zh-CN" dirty="0" smtClean="0"/>
              <a:t>CO2</a:t>
            </a:r>
            <a:r>
              <a:rPr lang="zh-CN" altLang="en-US" dirty="0" smtClean="0"/>
              <a:t>和其它混合温室气体一直占主导地位。总的人为有效辐射强迫不断增加，</a:t>
            </a:r>
            <a:r>
              <a:rPr lang="en-US" altLang="zh-CN" dirty="0" smtClean="0"/>
              <a:t>1950</a:t>
            </a:r>
            <a:r>
              <a:rPr lang="zh-CN" altLang="en-US" dirty="0" smtClean="0"/>
              <a:t>年为</a:t>
            </a:r>
            <a:r>
              <a:rPr lang="pl-PL" altLang="zh-CN" dirty="0" smtClean="0"/>
              <a:t>0.57 (0.29</a:t>
            </a:r>
            <a:r>
              <a:rPr lang="en-US" altLang="zh-CN" dirty="0" smtClean="0"/>
              <a:t>-</a:t>
            </a:r>
            <a:r>
              <a:rPr lang="pl-PL" altLang="zh-CN" dirty="0" smtClean="0"/>
              <a:t>0.85) W m–2</a:t>
            </a:r>
            <a:r>
              <a:rPr lang="zh-CN" altLang="en-US" dirty="0" smtClean="0"/>
              <a:t>，</a:t>
            </a:r>
            <a:r>
              <a:rPr lang="en-US" altLang="zh-CN" dirty="0" smtClean="0"/>
              <a:t>1980</a:t>
            </a:r>
            <a:r>
              <a:rPr lang="zh-CN" altLang="en-US" dirty="0" smtClean="0"/>
              <a:t>年为</a:t>
            </a:r>
            <a:r>
              <a:rPr lang="en-US" altLang="zh-CN" dirty="0" smtClean="0"/>
              <a:t>1.25 (0.64-1.86) W m–2</a:t>
            </a:r>
            <a:r>
              <a:rPr lang="zh-CN" altLang="en-US" dirty="0" smtClean="0"/>
              <a:t>，</a:t>
            </a:r>
            <a:r>
              <a:rPr lang="en-US" altLang="zh-CN" dirty="0" smtClean="0"/>
              <a:t>2011</a:t>
            </a:r>
            <a:r>
              <a:rPr lang="zh-CN" altLang="en-US" dirty="0" smtClean="0"/>
              <a:t>年为</a:t>
            </a:r>
            <a:r>
              <a:rPr lang="en-US" altLang="zh-CN" dirty="0" smtClean="0"/>
              <a:t>2.29 (1.13 to 3.33) W m–2</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PJAY\桌面\WGI_AR5_Ch08FiguresJPG\WGI_AR5_Fig8-20.jpg"/>
          <p:cNvPicPr>
            <a:picLocks noChangeAspect="1" noChangeArrowheads="1"/>
          </p:cNvPicPr>
          <p:nvPr/>
        </p:nvPicPr>
        <p:blipFill>
          <a:blip r:embed="rId2"/>
          <a:srcRect/>
          <a:stretch>
            <a:fillRect/>
          </a:stretch>
        </p:blipFill>
        <p:spPr bwMode="auto">
          <a:xfrm>
            <a:off x="0" y="0"/>
            <a:ext cx="5489546" cy="6858000"/>
          </a:xfrm>
          <a:prstGeom prst="rect">
            <a:avLst/>
          </a:prstGeom>
          <a:noFill/>
        </p:spPr>
      </p:pic>
      <p:sp>
        <p:nvSpPr>
          <p:cNvPr id="4" name="TextBox 3"/>
          <p:cNvSpPr txBox="1"/>
          <p:nvPr/>
        </p:nvSpPr>
        <p:spPr>
          <a:xfrm>
            <a:off x="6000760" y="857232"/>
            <a:ext cx="2571768" cy="2308324"/>
          </a:xfrm>
          <a:prstGeom prst="rect">
            <a:avLst/>
          </a:prstGeom>
          <a:noFill/>
        </p:spPr>
        <p:txBody>
          <a:bodyPr wrap="square" rtlCol="0">
            <a:spAutoFit/>
          </a:bodyPr>
          <a:lstStyle/>
          <a:p>
            <a:r>
              <a:rPr lang="zh-CN" altLang="en-US" dirty="0" smtClean="0"/>
              <a:t>图</a:t>
            </a:r>
            <a:r>
              <a:rPr lang="en-US" altLang="zh-CN" dirty="0" smtClean="0"/>
              <a:t>8-20  1980-2011</a:t>
            </a:r>
            <a:r>
              <a:rPr lang="zh-CN" altLang="en-US" dirty="0" smtClean="0"/>
              <a:t>年辐射强迫（网格）和有效辐射强迫（实心）的条形图。图中给出了辐射强迫</a:t>
            </a:r>
            <a:r>
              <a:rPr lang="en-US" dirty="0" smtClean="0"/>
              <a:t>(</a:t>
            </a:r>
            <a:r>
              <a:rPr lang="zh-CN" altLang="en-US" dirty="0" smtClean="0"/>
              <a:t>虚线</a:t>
            </a:r>
            <a:r>
              <a:rPr lang="en-US" dirty="0" smtClean="0"/>
              <a:t>)</a:t>
            </a:r>
            <a:r>
              <a:rPr lang="zh-CN" altLang="en-US" dirty="0" smtClean="0"/>
              <a:t>和有效辐射强迫（实线）的不确定性（置信度区间</a:t>
            </a:r>
            <a:r>
              <a:rPr lang="en-US" dirty="0" smtClean="0"/>
              <a:t>5%~95%</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rcRect/>
          <a:stretch>
            <a:fillRect/>
          </a:stretch>
        </p:blipFill>
        <p:spPr bwMode="auto">
          <a:xfrm>
            <a:off x="214282" y="0"/>
            <a:ext cx="8643998" cy="5072074"/>
          </a:xfrm>
          <a:prstGeom prst="rect">
            <a:avLst/>
          </a:prstGeom>
          <a:noFill/>
          <a:ln w="9525">
            <a:noFill/>
            <a:miter lim="800000"/>
            <a:headEnd/>
            <a:tailEnd/>
          </a:ln>
        </p:spPr>
      </p:pic>
      <p:sp>
        <p:nvSpPr>
          <p:cNvPr id="4" name="TextBox 3"/>
          <p:cNvSpPr txBox="1"/>
          <p:nvPr/>
        </p:nvSpPr>
        <p:spPr>
          <a:xfrm>
            <a:off x="0" y="5143512"/>
            <a:ext cx="9144000" cy="1477328"/>
          </a:xfrm>
          <a:prstGeom prst="rect">
            <a:avLst/>
          </a:prstGeom>
          <a:noFill/>
        </p:spPr>
        <p:txBody>
          <a:bodyPr wrap="square" rtlCol="0">
            <a:spAutoFit/>
          </a:bodyPr>
          <a:lstStyle/>
          <a:p>
            <a:r>
              <a:rPr lang="zh-CN" altLang="en-US" dirty="0" smtClean="0"/>
              <a:t>图</a:t>
            </a:r>
            <a:r>
              <a:rPr lang="en-US" dirty="0" smtClean="0"/>
              <a:t>8</a:t>
            </a:r>
            <a:r>
              <a:rPr lang="en-US" altLang="zh-CN" dirty="0" smtClean="0"/>
              <a:t>-22  </a:t>
            </a:r>
            <a:r>
              <a:rPr lang="en-US" dirty="0" smtClean="0"/>
              <a:t>ACCMIP</a:t>
            </a:r>
            <a:r>
              <a:rPr lang="zh-CN" altLang="en-US" dirty="0" smtClean="0"/>
              <a:t>模拟的全球平均人为有效辐射强迫随时间变化（带圆圈的实线表示净有效辐射强迫，带方形长点线代表</a:t>
            </a:r>
            <a:r>
              <a:rPr lang="en-US" dirty="0" smtClean="0"/>
              <a:t>O</a:t>
            </a:r>
            <a:r>
              <a:rPr lang="en-US" baseline="-25000" dirty="0" smtClean="0"/>
              <a:t>3</a:t>
            </a:r>
            <a:r>
              <a:rPr lang="zh-CN" altLang="en-US" dirty="0" smtClean="0"/>
              <a:t>的有效辐射强迫，带菱形的短破折号线表示气溶胶的有效辐射强迫，破折号点线代表充分混合的温室气体，颜色代表不同的</a:t>
            </a:r>
            <a:r>
              <a:rPr lang="en-US" dirty="0" smtClean="0"/>
              <a:t>RCP</a:t>
            </a:r>
            <a:r>
              <a:rPr lang="zh-CN" altLang="en-US" dirty="0" smtClean="0"/>
              <a:t>，红色代表</a:t>
            </a:r>
            <a:r>
              <a:rPr lang="en-US" dirty="0" smtClean="0"/>
              <a:t>8.5</a:t>
            </a:r>
            <a:r>
              <a:rPr lang="zh-CN" altLang="en-US" dirty="0" smtClean="0"/>
              <a:t>，桔色代表</a:t>
            </a:r>
            <a:r>
              <a:rPr lang="en-US" dirty="0" smtClean="0"/>
              <a:t>6.0</a:t>
            </a:r>
            <a:r>
              <a:rPr lang="zh-CN" altLang="en-US" dirty="0" smtClean="0"/>
              <a:t>，浅蓝代表</a:t>
            </a:r>
            <a:r>
              <a:rPr lang="en-US" dirty="0" smtClean="0"/>
              <a:t>4.5</a:t>
            </a:r>
            <a:r>
              <a:rPr lang="zh-CN" altLang="en-US" dirty="0" smtClean="0"/>
              <a:t>，深蓝代表</a:t>
            </a:r>
            <a:r>
              <a:rPr lang="en-US" dirty="0" smtClean="0"/>
              <a:t>2.6</a:t>
            </a:r>
            <a:r>
              <a:rPr lang="zh-CN" altLang="en-US" dirty="0" smtClean="0"/>
              <a:t>）。</a:t>
            </a:r>
            <a:r>
              <a:rPr lang="en-US" dirty="0" smtClean="0"/>
              <a:t>RCP2.6</a:t>
            </a:r>
            <a:r>
              <a:rPr lang="zh-CN" altLang="en-US" dirty="0" smtClean="0"/>
              <a:t>，</a:t>
            </a:r>
            <a:r>
              <a:rPr lang="en-US" dirty="0" smtClean="0"/>
              <a:t>4.5</a:t>
            </a:r>
            <a:r>
              <a:rPr lang="zh-CN" altLang="en-US" dirty="0" smtClean="0"/>
              <a:t>，</a:t>
            </a:r>
            <a:r>
              <a:rPr lang="en-US" dirty="0" smtClean="0"/>
              <a:t>6.0</a:t>
            </a:r>
            <a:r>
              <a:rPr lang="zh-CN" altLang="en-US" dirty="0" smtClean="0"/>
              <a:t>在</a:t>
            </a:r>
            <a:r>
              <a:rPr lang="en-US" dirty="0" smtClean="0"/>
              <a:t>2100</a:t>
            </a:r>
            <a:r>
              <a:rPr lang="zh-CN" altLang="en-US" dirty="0" smtClean="0"/>
              <a:t>年的净有效辐射强迫接近</a:t>
            </a:r>
            <a:r>
              <a:rPr lang="en-US" dirty="0" smtClean="0"/>
              <a:t>RCP8.5</a:t>
            </a:r>
            <a:r>
              <a:rPr lang="zh-CN" altLang="en-US" dirty="0" smtClean="0"/>
              <a:t>的气溶胶有效辐射强迫。</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目 录</a:t>
            </a:r>
            <a:endParaRPr lang="zh-CN" altLang="en-US" b="1" dirty="0"/>
          </a:p>
        </p:txBody>
      </p:sp>
      <p:sp>
        <p:nvSpPr>
          <p:cNvPr id="5" name="内容占位符 2"/>
          <p:cNvSpPr txBox="1">
            <a:spLocks/>
          </p:cNvSpPr>
          <p:nvPr/>
        </p:nvSpPr>
        <p:spPr>
          <a:xfrm>
            <a:off x="467544" y="1628800"/>
            <a:ext cx="8229600" cy="4525963"/>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b="1" dirty="0" smtClean="0"/>
              <a:t>什么叫辐射强迫？</a:t>
            </a:r>
            <a:endParaRPr lang="en-US" altLang="zh-CN" b="1" dirty="0" smtClean="0"/>
          </a:p>
          <a:p>
            <a:endParaRPr lang="en-US" altLang="zh-CN" b="1" dirty="0" smtClean="0"/>
          </a:p>
          <a:p>
            <a:r>
              <a:rPr lang="en-US" altLang="zh-CN" b="1" dirty="0" smtClean="0"/>
              <a:t>AR5</a:t>
            </a:r>
            <a:r>
              <a:rPr lang="zh-CN" altLang="en-US" b="1" dirty="0" smtClean="0"/>
              <a:t>辐射强迫图解释；</a:t>
            </a:r>
            <a:endParaRPr lang="en-US" altLang="zh-CN" b="1" dirty="0" smtClean="0"/>
          </a:p>
          <a:p>
            <a:endParaRPr lang="en-US" altLang="zh-CN" dirty="0" smtClean="0"/>
          </a:p>
          <a:p>
            <a:r>
              <a:rPr lang="en-US" altLang="zh-CN" b="1" dirty="0" smtClean="0">
                <a:solidFill>
                  <a:srgbClr val="FF0000"/>
                </a:solidFill>
              </a:rPr>
              <a:t>GWP</a:t>
            </a:r>
            <a:r>
              <a:rPr lang="zh-CN" altLang="en-US" b="1" dirty="0" smtClean="0">
                <a:solidFill>
                  <a:srgbClr val="FF0000"/>
                </a:solidFill>
              </a:rPr>
              <a:t>和</a:t>
            </a:r>
            <a:r>
              <a:rPr lang="en-US" altLang="zh-CN" b="1" dirty="0" smtClean="0">
                <a:solidFill>
                  <a:srgbClr val="FF0000"/>
                </a:solidFill>
              </a:rPr>
              <a:t>GTP</a:t>
            </a:r>
            <a:r>
              <a:rPr lang="zh-CN" altLang="en-US" b="1" dirty="0" smtClean="0">
                <a:solidFill>
                  <a:srgbClr val="FF0000"/>
                </a:solidFill>
              </a:rPr>
              <a:t>的概念简介</a:t>
            </a:r>
            <a:endParaRPr lang="en-US" altLang="zh-CN" b="1" dirty="0" smtClean="0">
              <a:solidFill>
                <a:srgbClr val="FF0000"/>
              </a:solidFill>
            </a:endParaRPr>
          </a:p>
          <a:p>
            <a:endParaRPr lang="en-US" altLang="zh-CN" dirty="0" smtClean="0"/>
          </a:p>
          <a:p>
            <a:r>
              <a:rPr lang="zh-CN" altLang="en-US" dirty="0" smtClean="0"/>
              <a:t>水汽对气候变化的重要性？</a:t>
            </a:r>
            <a:endParaRPr lang="en-US" altLang="zh-CN" dirty="0" smtClean="0"/>
          </a:p>
          <a:p>
            <a:endParaRPr lang="en-US" altLang="zh-CN" dirty="0" smtClean="0"/>
          </a:p>
          <a:p>
            <a:r>
              <a:rPr lang="zh-CN" altLang="en-US" dirty="0" smtClean="0"/>
              <a:t>结论</a:t>
            </a:r>
            <a:endParaRPr lang="zh-CN" altLang="en-US" dirty="0"/>
          </a:p>
        </p:txBody>
      </p:sp>
    </p:spTree>
    <p:extLst>
      <p:ext uri="{BB962C8B-B14F-4D97-AF65-F5344CB8AC3E}">
        <p14:creationId xmlns:p14="http://schemas.microsoft.com/office/powerpoint/2010/main" val="26101936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611188" y="260350"/>
            <a:ext cx="7975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algn="ctr"/>
            <a:r>
              <a:rPr lang="en-US" altLang="zh-CN" sz="3600" b="1" dirty="0" smtClean="0">
                <a:solidFill>
                  <a:srgbClr val="FF3300"/>
                </a:solidFill>
                <a:latin typeface="黑体" pitchFamily="2" charset="-122"/>
                <a:ea typeface="黑体" pitchFamily="2" charset="-122"/>
              </a:rPr>
              <a:t>GWP</a:t>
            </a:r>
            <a:r>
              <a:rPr lang="zh-CN" altLang="en-US" sz="3600" b="1" dirty="0" smtClean="0">
                <a:solidFill>
                  <a:srgbClr val="FF3300"/>
                </a:solidFill>
                <a:latin typeface="黑体" pitchFamily="2" charset="-122"/>
                <a:ea typeface="黑体" pitchFamily="2" charset="-122"/>
              </a:rPr>
              <a:t>和</a:t>
            </a:r>
            <a:r>
              <a:rPr lang="zh-CN" altLang="en-US" sz="3600" b="1" dirty="0">
                <a:solidFill>
                  <a:srgbClr val="FF3300"/>
                </a:solidFill>
                <a:latin typeface="黑体" pitchFamily="2" charset="-122"/>
                <a:ea typeface="黑体" pitchFamily="2" charset="-122"/>
              </a:rPr>
              <a:t>辐射强迫</a:t>
            </a:r>
            <a:r>
              <a:rPr lang="zh-CN" altLang="en-US" sz="3600" b="1" dirty="0" smtClean="0">
                <a:solidFill>
                  <a:srgbClr val="FF3300"/>
                </a:solidFill>
                <a:latin typeface="黑体" pitchFamily="2" charset="-122"/>
                <a:ea typeface="黑体" pitchFamily="2" charset="-122"/>
              </a:rPr>
              <a:t>的</a:t>
            </a:r>
            <a:r>
              <a:rPr lang="zh-CN" altLang="en-US" sz="3600" b="1" dirty="0">
                <a:solidFill>
                  <a:srgbClr val="FF3300"/>
                </a:solidFill>
                <a:latin typeface="黑体" pitchFamily="2" charset="-122"/>
                <a:ea typeface="黑体" pitchFamily="2" charset="-122"/>
              </a:rPr>
              <a:t>差别</a:t>
            </a:r>
          </a:p>
        </p:txBody>
      </p:sp>
      <p:sp>
        <p:nvSpPr>
          <p:cNvPr id="30723" name="Rectangle 3"/>
          <p:cNvSpPr>
            <a:spLocks noChangeArrowheads="1"/>
          </p:cNvSpPr>
          <p:nvPr/>
        </p:nvSpPr>
        <p:spPr bwMode="auto">
          <a:xfrm>
            <a:off x="468313" y="1052513"/>
            <a:ext cx="8294687" cy="521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algn="just" eaLnBrk="1" fontAlgn="b" hangingPunct="1"/>
            <a:r>
              <a:rPr lang="en-US" altLang="zh-CN" sz="2800" b="1" dirty="0">
                <a:latin typeface="楷体_GB2312" pitchFamily="49" charset="-122"/>
                <a:ea typeface="楷体_GB2312" pitchFamily="49" charset="-122"/>
              </a:rPr>
              <a:t>    </a:t>
            </a:r>
            <a:r>
              <a:rPr lang="zh-CN" altLang="en-US" sz="2800" b="1" dirty="0">
                <a:latin typeface="楷体_GB2312" pitchFamily="49" charset="-122"/>
                <a:ea typeface="楷体_GB2312" pitchFamily="49" charset="-122"/>
              </a:rPr>
              <a:t>与辐射强迫相比，</a:t>
            </a:r>
            <a:r>
              <a:rPr lang="en-US" altLang="zh-CN" sz="2800" b="1" dirty="0">
                <a:latin typeface="楷体_GB2312" pitchFamily="49" charset="-122"/>
                <a:ea typeface="楷体_GB2312" pitchFamily="49" charset="-122"/>
              </a:rPr>
              <a:t>GWP</a:t>
            </a:r>
            <a:r>
              <a:rPr lang="zh-CN" altLang="en-US" sz="2800" b="1" dirty="0">
                <a:latin typeface="楷体_GB2312" pitchFamily="49" charset="-122"/>
                <a:ea typeface="楷体_GB2312" pitchFamily="49" charset="-122"/>
              </a:rPr>
              <a:t>考虑了温室气体对气候影响的时间积分效应，而不只是关注对流层顶净辐射通量的变化，因而更符合实际情况。因为气候变化是个长期的、渐变的过程，自从被排放进入大气的那一刻开始，温室气体就一直影响着气候系统的辐射平衡，直到它被完全清除出大气。所以，在衡量温室气体的气候效应时，</a:t>
            </a:r>
            <a:r>
              <a:rPr lang="en-US" altLang="zh-CN" sz="2800" b="1" dirty="0">
                <a:solidFill>
                  <a:srgbClr val="FF0000"/>
                </a:solidFill>
                <a:latin typeface="楷体_GB2312" pitchFamily="49" charset="-122"/>
                <a:ea typeface="楷体_GB2312" pitchFamily="49" charset="-122"/>
              </a:rPr>
              <a:t>GWP</a:t>
            </a:r>
            <a:r>
              <a:rPr lang="zh-CN" altLang="en-US" sz="2800" b="1" dirty="0">
                <a:solidFill>
                  <a:srgbClr val="FF0000"/>
                </a:solidFill>
                <a:latin typeface="楷体_GB2312" pitchFamily="49" charset="-122"/>
                <a:ea typeface="楷体_GB2312" pitchFamily="49" charset="-122"/>
              </a:rPr>
              <a:t>比辐射强迫更全面地反映了它对气候系统的影响</a:t>
            </a:r>
            <a:r>
              <a:rPr lang="zh-CN" altLang="en-US" sz="2800" b="1" dirty="0">
                <a:latin typeface="楷体_GB2312" pitchFamily="49" charset="-122"/>
                <a:ea typeface="楷体_GB2312" pitchFamily="49" charset="-122"/>
              </a:rPr>
              <a:t>。</a:t>
            </a:r>
          </a:p>
          <a:p>
            <a:pPr algn="just" eaLnBrk="1" fontAlgn="b" hangingPunct="1"/>
            <a:endParaRPr lang="zh-CN" altLang="en-US" sz="2800" b="1" dirty="0">
              <a:latin typeface="楷体_GB2312" pitchFamily="49" charset="-122"/>
              <a:ea typeface="楷体_GB2312" pitchFamily="49" charset="-122"/>
            </a:endParaRPr>
          </a:p>
          <a:p>
            <a:r>
              <a:rPr lang="zh-CN" altLang="en-US" sz="2800" b="1" dirty="0">
                <a:latin typeface="楷体_GB2312" pitchFamily="49" charset="-122"/>
                <a:ea typeface="楷体_GB2312" pitchFamily="49" charset="-122"/>
              </a:rPr>
              <a:t>    </a:t>
            </a:r>
            <a:r>
              <a:rPr lang="en-US" altLang="zh-CN" sz="2800" b="1" dirty="0">
                <a:latin typeface="楷体_GB2312" pitchFamily="49" charset="-122"/>
                <a:ea typeface="楷体_GB2312" pitchFamily="49" charset="-122"/>
              </a:rPr>
              <a:t>GWP</a:t>
            </a:r>
            <a:r>
              <a:rPr lang="zh-CN" altLang="en-US" sz="2800" b="1" dirty="0">
                <a:latin typeface="楷体_GB2312" pitchFamily="49" charset="-122"/>
                <a:ea typeface="楷体_GB2312" pitchFamily="49" charset="-122"/>
              </a:rPr>
              <a:t>是一种温室气体相对于等质量的二氧化碳的增温效应，是全球范围内的年平均结果，而不是局地性的</a:t>
            </a:r>
            <a:r>
              <a:rPr lang="zh-CN" altLang="en-US" sz="2800" b="1" dirty="0" smtClean="0">
                <a:latin typeface="楷体_GB2312" pitchFamily="49" charset="-122"/>
                <a:ea typeface="楷体_GB2312" pitchFamily="49" charset="-122"/>
              </a:rPr>
              <a:t>结果。 </a:t>
            </a:r>
            <a:endParaRPr lang="zh-CN" altLang="en-US" sz="2800" b="1" dirty="0">
              <a:latin typeface="楷体_GB2312" pitchFamily="49" charset="-122"/>
              <a:ea typeface="楷体_GB2312" pitchFamily="49" charset="-122"/>
            </a:endParaRPr>
          </a:p>
        </p:txBody>
      </p:sp>
    </p:spTree>
    <p:extLst>
      <p:ext uri="{BB962C8B-B14F-4D97-AF65-F5344CB8AC3E}">
        <p14:creationId xmlns:p14="http://schemas.microsoft.com/office/powerpoint/2010/main" val="822583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6" name="Rectangle 4"/>
          <p:cNvSpPr>
            <a:spLocks noChangeArrowheads="1"/>
          </p:cNvSpPr>
          <p:nvPr/>
        </p:nvSpPr>
        <p:spPr bwMode="auto">
          <a:xfrm>
            <a:off x="0" y="836613"/>
            <a:ext cx="9144000" cy="71437"/>
          </a:xfrm>
          <a:prstGeom prst="rect">
            <a:avLst/>
          </a:prstGeom>
          <a:gradFill rotWithShape="1">
            <a:gsLst>
              <a:gs pos="0">
                <a:schemeClr val="accent1"/>
              </a:gs>
              <a:gs pos="100000">
                <a:schemeClr val="accent1">
                  <a:gamma/>
                  <a:shade val="46275"/>
                  <a:invGamma/>
                </a:schemeClr>
              </a:gs>
            </a:gsLst>
            <a:lin ang="5400000" scaled="1"/>
          </a:gra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zh-CN" altLang="en-US"/>
          </a:p>
        </p:txBody>
      </p:sp>
      <p:grpSp>
        <p:nvGrpSpPr>
          <p:cNvPr id="28675" name="Group 5"/>
          <p:cNvGrpSpPr>
            <a:grpSpLocks/>
          </p:cNvGrpSpPr>
          <p:nvPr/>
        </p:nvGrpSpPr>
        <p:grpSpPr bwMode="auto">
          <a:xfrm>
            <a:off x="1371600" y="2438400"/>
            <a:ext cx="5832475" cy="4105275"/>
            <a:chOff x="1616" y="3424"/>
            <a:chExt cx="644" cy="497"/>
          </a:xfrm>
        </p:grpSpPr>
        <p:graphicFrame>
          <p:nvGraphicFramePr>
            <p:cNvPr id="28680" name="Object 6"/>
            <p:cNvGraphicFramePr>
              <a:graphicFrameLocks noChangeAspect="1"/>
            </p:cNvGraphicFramePr>
            <p:nvPr/>
          </p:nvGraphicFramePr>
          <p:xfrm>
            <a:off x="1616" y="3424"/>
            <a:ext cx="644" cy="272"/>
          </p:xfrm>
          <a:graphic>
            <a:graphicData uri="http://schemas.openxmlformats.org/presentationml/2006/ole">
              <mc:AlternateContent xmlns:mc="http://schemas.openxmlformats.org/markup-compatibility/2006">
                <mc:Choice xmlns:v="urn:schemas-microsoft-com:vml" Requires="v">
                  <p:oleObj spid="_x0000_s3140" name="Equation" r:id="rId3" imgW="2159000" imgH="914400" progId="Equation.DSMT4">
                    <p:embed/>
                  </p:oleObj>
                </mc:Choice>
                <mc:Fallback>
                  <p:oleObj name="Equation" r:id="rId3" imgW="2159000" imgH="9144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6" y="3424"/>
                          <a:ext cx="644"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8681" name="Object 7"/>
            <p:cNvGraphicFramePr>
              <a:graphicFrameLocks noChangeAspect="1"/>
            </p:cNvGraphicFramePr>
            <p:nvPr/>
          </p:nvGraphicFramePr>
          <p:xfrm>
            <a:off x="1684" y="3696"/>
            <a:ext cx="408" cy="91"/>
          </p:xfrm>
          <a:graphic>
            <a:graphicData uri="http://schemas.openxmlformats.org/presentationml/2006/ole">
              <mc:AlternateContent xmlns:mc="http://schemas.openxmlformats.org/markup-compatibility/2006">
                <mc:Choice xmlns:v="urn:schemas-microsoft-com:vml" Requires="v">
                  <p:oleObj spid="_x0000_s3141" name="Equation" r:id="rId5" imgW="685800" imgH="228600" progId="Equation.DSMT4">
                    <p:embed/>
                  </p:oleObj>
                </mc:Choice>
                <mc:Fallback>
                  <p:oleObj name="Equation" r:id="rId5" imgW="685800" imgH="2286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4" y="3696"/>
                          <a:ext cx="408"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8682" name="Object 8"/>
            <p:cNvGraphicFramePr>
              <a:graphicFrameLocks noChangeAspect="1"/>
            </p:cNvGraphicFramePr>
            <p:nvPr/>
          </p:nvGraphicFramePr>
          <p:xfrm>
            <a:off x="1706" y="3787"/>
            <a:ext cx="499" cy="134"/>
          </p:xfrm>
          <a:graphic>
            <a:graphicData uri="http://schemas.openxmlformats.org/presentationml/2006/ole">
              <mc:AlternateContent xmlns:mc="http://schemas.openxmlformats.org/markup-compatibility/2006">
                <mc:Choice xmlns:v="urn:schemas-microsoft-com:vml" Requires="v">
                  <p:oleObj spid="_x0000_s3142" name="Equation" r:id="rId7" imgW="1600200" imgH="431800" progId="Equation.DSMT4">
                    <p:embed/>
                  </p:oleObj>
                </mc:Choice>
                <mc:Fallback>
                  <p:oleObj name="Equation" r:id="rId7" imgW="1600200" imgH="43180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06" y="3787"/>
                          <a:ext cx="49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28676" name="Text Box 9"/>
          <p:cNvSpPr txBox="1">
            <a:spLocks noChangeArrowheads="1"/>
          </p:cNvSpPr>
          <p:nvPr/>
        </p:nvSpPr>
        <p:spPr bwMode="auto">
          <a:xfrm>
            <a:off x="3048000" y="152400"/>
            <a:ext cx="2571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eaLnBrk="1" hangingPunct="1"/>
            <a:r>
              <a:rPr lang="en-US" altLang="zh-CN" sz="3600">
                <a:solidFill>
                  <a:srgbClr val="FF3300"/>
                </a:solidFill>
                <a:latin typeface="Times New Roman" pitchFamily="18" charset="0"/>
                <a:ea typeface="宋体" charset="-122"/>
              </a:rPr>
              <a:t>GWP</a:t>
            </a:r>
            <a:r>
              <a:rPr lang="zh-CN" altLang="en-US" sz="3600">
                <a:solidFill>
                  <a:srgbClr val="FF3300"/>
                </a:solidFill>
                <a:latin typeface="Times New Roman" pitchFamily="18" charset="0"/>
                <a:ea typeface="宋体" charset="-122"/>
              </a:rPr>
              <a:t>的概念</a:t>
            </a:r>
          </a:p>
        </p:txBody>
      </p:sp>
      <p:sp>
        <p:nvSpPr>
          <p:cNvPr id="28677" name="Rectangle 10"/>
          <p:cNvSpPr>
            <a:spLocks noChangeArrowheads="1"/>
          </p:cNvSpPr>
          <p:nvPr/>
        </p:nvSpPr>
        <p:spPr bwMode="auto">
          <a:xfrm>
            <a:off x="609600" y="1143000"/>
            <a:ext cx="80010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eaLnBrk="1" hangingPunct="1"/>
            <a:r>
              <a:rPr lang="zh-CN" altLang="en-US" sz="2400" b="1">
                <a:solidFill>
                  <a:srgbClr val="FF3300"/>
                </a:solidFill>
                <a:latin typeface="宋体" charset="-122"/>
                <a:ea typeface="宋体" charset="-122"/>
              </a:rPr>
              <a:t>全球增温潜能</a:t>
            </a:r>
            <a:r>
              <a:rPr lang="zh-CN" altLang="en-US" sz="2400">
                <a:latin typeface="宋体" charset="-122"/>
                <a:ea typeface="宋体" charset="-122"/>
              </a:rPr>
              <a:t>（</a:t>
            </a:r>
            <a:r>
              <a:rPr lang="en-US" altLang="zh-CN" sz="2400">
                <a:latin typeface="Times New Roman" pitchFamily="18" charset="0"/>
                <a:ea typeface="宋体" charset="-122"/>
              </a:rPr>
              <a:t>GWP</a:t>
            </a:r>
            <a:r>
              <a:rPr lang="zh-CN" altLang="en-US" sz="2400">
                <a:latin typeface="宋体" charset="-122"/>
                <a:ea typeface="宋体" charset="-122"/>
              </a:rPr>
              <a:t>）</a:t>
            </a:r>
            <a:r>
              <a:rPr lang="en-US" altLang="zh-CN" sz="2400">
                <a:latin typeface="Times New Roman" pitchFamily="18" charset="0"/>
                <a:ea typeface="宋体" charset="-122"/>
              </a:rPr>
              <a:t>IPCC (1990</a:t>
            </a:r>
            <a:r>
              <a:rPr lang="zh-CN" altLang="en-US" sz="2400">
                <a:latin typeface="宋体" charset="-122"/>
                <a:ea typeface="宋体" charset="-122"/>
              </a:rPr>
              <a:t>，</a:t>
            </a:r>
            <a:r>
              <a:rPr lang="en-US" altLang="zh-CN" sz="2400">
                <a:latin typeface="Times New Roman" pitchFamily="18" charset="0"/>
                <a:ea typeface="宋体" charset="-122"/>
              </a:rPr>
              <a:t>1992)</a:t>
            </a:r>
            <a:r>
              <a:rPr lang="zh-CN" altLang="en-US" sz="2400">
                <a:latin typeface="Times New Roman" pitchFamily="18" charset="0"/>
                <a:ea typeface="宋体" charset="-122"/>
              </a:rPr>
              <a:t>：</a:t>
            </a:r>
            <a:r>
              <a:rPr lang="zh-CN" altLang="en-US" sz="2400">
                <a:latin typeface="宋体" charset="-122"/>
                <a:ea typeface="宋体" charset="-122"/>
              </a:rPr>
              <a:t>将瞬态释放</a:t>
            </a:r>
            <a:r>
              <a:rPr lang="en-US" altLang="zh-CN" sz="2400">
                <a:latin typeface="Times New Roman" pitchFamily="18" charset="0"/>
                <a:ea typeface="宋体" charset="-122"/>
              </a:rPr>
              <a:t>1</a:t>
            </a:r>
            <a:r>
              <a:rPr lang="zh-CN" altLang="en-US" sz="2400">
                <a:latin typeface="宋体" charset="-122"/>
                <a:ea typeface="宋体" charset="-122"/>
              </a:rPr>
              <a:t>公斤的某种温室气体，其辐射强迫的时间积分量与瞬态释放</a:t>
            </a:r>
            <a:r>
              <a:rPr lang="en-US" altLang="zh-CN" sz="2400">
                <a:latin typeface="Times New Roman" pitchFamily="18" charset="0"/>
                <a:ea typeface="宋体" charset="-122"/>
              </a:rPr>
              <a:t>1</a:t>
            </a:r>
            <a:r>
              <a:rPr lang="zh-CN" altLang="en-US" sz="2400">
                <a:latin typeface="宋体" charset="-122"/>
                <a:ea typeface="宋体" charset="-122"/>
              </a:rPr>
              <a:t>公斤二氧化碳所产生的相应量之比值。即</a:t>
            </a:r>
            <a:r>
              <a:rPr lang="zh-CN" altLang="en-US" sz="2400">
                <a:latin typeface="Times New Roman" pitchFamily="18" charset="0"/>
                <a:ea typeface="宋体" charset="-122"/>
              </a:rPr>
              <a:t> ，</a:t>
            </a:r>
          </a:p>
        </p:txBody>
      </p:sp>
      <p:sp>
        <p:nvSpPr>
          <p:cNvPr id="28678" name="Text Box 11"/>
          <p:cNvSpPr txBox="1">
            <a:spLocks noChangeArrowheads="1"/>
          </p:cNvSpPr>
          <p:nvPr/>
        </p:nvSpPr>
        <p:spPr bwMode="auto">
          <a:xfrm>
            <a:off x="7315200" y="2133600"/>
            <a:ext cx="16129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eaLnBrk="1" hangingPunct="1"/>
            <a:r>
              <a:rPr lang="zh-CN" altLang="en-US" sz="2800" b="1">
                <a:solidFill>
                  <a:srgbClr val="FF3300"/>
                </a:solidFill>
                <a:latin typeface="Times New Roman" pitchFamily="18" charset="0"/>
                <a:ea typeface="宋体" charset="-122"/>
              </a:rPr>
              <a:t>响应函数</a:t>
            </a:r>
          </a:p>
        </p:txBody>
      </p:sp>
      <p:sp>
        <p:nvSpPr>
          <p:cNvPr id="28679" name="Line 12"/>
          <p:cNvSpPr>
            <a:spLocks noChangeShapeType="1"/>
          </p:cNvSpPr>
          <p:nvPr/>
        </p:nvSpPr>
        <p:spPr bwMode="auto">
          <a:xfrm flipV="1">
            <a:off x="6324600" y="2514600"/>
            <a:ext cx="1066800" cy="381000"/>
          </a:xfrm>
          <a:prstGeom prst="line">
            <a:avLst/>
          </a:prstGeom>
          <a:noFill/>
          <a:ln w="38100" cap="sq">
            <a:solidFill>
              <a:srgbClr val="0000FF"/>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Tree>
    <p:extLst>
      <p:ext uri="{BB962C8B-B14F-4D97-AF65-F5344CB8AC3E}">
        <p14:creationId xmlns:p14="http://schemas.microsoft.com/office/powerpoint/2010/main" val="576281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60" name="Rectangle 4"/>
          <p:cNvSpPr>
            <a:spLocks noChangeArrowheads="1"/>
          </p:cNvSpPr>
          <p:nvPr/>
        </p:nvSpPr>
        <p:spPr bwMode="auto">
          <a:xfrm>
            <a:off x="0" y="836613"/>
            <a:ext cx="9144000" cy="71437"/>
          </a:xfrm>
          <a:prstGeom prst="rect">
            <a:avLst/>
          </a:prstGeom>
          <a:gradFill rotWithShape="1">
            <a:gsLst>
              <a:gs pos="0">
                <a:schemeClr val="accent1"/>
              </a:gs>
              <a:gs pos="100000">
                <a:schemeClr val="accent1">
                  <a:gamma/>
                  <a:shade val="46275"/>
                  <a:invGamma/>
                </a:schemeClr>
              </a:gs>
            </a:gsLst>
            <a:lin ang="5400000" scaled="1"/>
          </a:gradFill>
          <a:ln>
            <a:noFill/>
          </a:ln>
          <a:effectLst/>
          <a:extLs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defRPr/>
            </a:pPr>
            <a:endParaRPr lang="zh-CN" altLang="en-US"/>
          </a:p>
        </p:txBody>
      </p:sp>
      <p:grpSp>
        <p:nvGrpSpPr>
          <p:cNvPr id="29699" name="Group 5"/>
          <p:cNvGrpSpPr>
            <a:grpSpLocks/>
          </p:cNvGrpSpPr>
          <p:nvPr/>
        </p:nvGrpSpPr>
        <p:grpSpPr bwMode="auto">
          <a:xfrm>
            <a:off x="2209800" y="2667000"/>
            <a:ext cx="5040313" cy="3816350"/>
            <a:chOff x="2432" y="3424"/>
            <a:chExt cx="635" cy="467"/>
          </a:xfrm>
        </p:grpSpPr>
        <p:graphicFrame>
          <p:nvGraphicFramePr>
            <p:cNvPr id="29703" name="Object 6"/>
            <p:cNvGraphicFramePr>
              <a:graphicFrameLocks noChangeAspect="1"/>
            </p:cNvGraphicFramePr>
            <p:nvPr/>
          </p:nvGraphicFramePr>
          <p:xfrm>
            <a:off x="2478" y="3424"/>
            <a:ext cx="453" cy="209"/>
          </p:xfrm>
          <a:graphic>
            <a:graphicData uri="http://schemas.openxmlformats.org/presentationml/2006/ole">
              <mc:AlternateContent xmlns:mc="http://schemas.openxmlformats.org/markup-compatibility/2006">
                <mc:Choice xmlns:v="urn:schemas-microsoft-com:vml" Requires="v">
                  <p:oleObj spid="_x0000_s4164" name="Equation" r:id="rId3" imgW="990600" imgH="457200" progId="Equation.DSMT4">
                    <p:embed/>
                  </p:oleObj>
                </mc:Choice>
                <mc:Fallback>
                  <p:oleObj name="Equation" r:id="rId3" imgW="990600" imgH="4572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8" y="3424"/>
                          <a:ext cx="453"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oleObj>
                </mc:Fallback>
              </mc:AlternateContent>
            </a:graphicData>
          </a:graphic>
        </p:graphicFrame>
        <p:graphicFrame>
          <p:nvGraphicFramePr>
            <p:cNvPr id="29704" name="Object 7"/>
            <p:cNvGraphicFramePr>
              <a:graphicFrameLocks noChangeAspect="1"/>
            </p:cNvGraphicFramePr>
            <p:nvPr/>
          </p:nvGraphicFramePr>
          <p:xfrm>
            <a:off x="2432" y="3742"/>
            <a:ext cx="635" cy="149"/>
          </p:xfrm>
          <a:graphic>
            <a:graphicData uri="http://schemas.openxmlformats.org/presentationml/2006/ole">
              <mc:AlternateContent xmlns:mc="http://schemas.openxmlformats.org/markup-compatibility/2006">
                <mc:Choice xmlns:v="urn:schemas-microsoft-com:vml" Requires="v">
                  <p:oleObj spid="_x0000_s4165" name="Equation" r:id="rId5" imgW="1663700" imgH="393700" progId="Equation.DSMT4">
                    <p:embed/>
                  </p:oleObj>
                </mc:Choice>
                <mc:Fallback>
                  <p:oleObj name="Equation" r:id="rId5" imgW="1663700" imgH="3937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32" y="3742"/>
                          <a:ext cx="63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oleObj>
                </mc:Fallback>
              </mc:AlternateContent>
            </a:graphicData>
          </a:graphic>
        </p:graphicFrame>
        <p:sp>
          <p:nvSpPr>
            <p:cNvPr id="29705" name="Line 8"/>
            <p:cNvSpPr>
              <a:spLocks noChangeShapeType="1"/>
            </p:cNvSpPr>
            <p:nvPr/>
          </p:nvSpPr>
          <p:spPr bwMode="auto">
            <a:xfrm flipV="1">
              <a:off x="2704" y="3606"/>
              <a:ext cx="0" cy="136"/>
            </a:xfrm>
            <a:prstGeom prst="line">
              <a:avLst/>
            </a:prstGeom>
            <a:noFill/>
            <a:ln w="349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9700" name="Text Box 9"/>
          <p:cNvSpPr txBox="1">
            <a:spLocks noChangeArrowheads="1"/>
          </p:cNvSpPr>
          <p:nvPr/>
        </p:nvSpPr>
        <p:spPr bwMode="auto">
          <a:xfrm>
            <a:off x="3276600" y="228600"/>
            <a:ext cx="24193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eaLnBrk="1" hangingPunct="1"/>
            <a:r>
              <a:rPr lang="en-US" altLang="zh-CN" sz="3600">
                <a:solidFill>
                  <a:srgbClr val="FF3300"/>
                </a:solidFill>
                <a:latin typeface="Times New Roman" pitchFamily="18" charset="0"/>
                <a:ea typeface="宋体" charset="-122"/>
              </a:rPr>
              <a:t>GTP</a:t>
            </a:r>
            <a:r>
              <a:rPr lang="zh-CN" altLang="en-US" sz="3600">
                <a:solidFill>
                  <a:srgbClr val="FF3300"/>
                </a:solidFill>
                <a:latin typeface="Times New Roman" pitchFamily="18" charset="0"/>
                <a:ea typeface="宋体" charset="-122"/>
              </a:rPr>
              <a:t>的概念</a:t>
            </a:r>
          </a:p>
        </p:txBody>
      </p:sp>
      <p:sp>
        <p:nvSpPr>
          <p:cNvPr id="29701" name="Rectangle 10"/>
          <p:cNvSpPr>
            <a:spLocks noChangeArrowheads="1"/>
          </p:cNvSpPr>
          <p:nvPr/>
        </p:nvSpPr>
        <p:spPr bwMode="auto">
          <a:xfrm>
            <a:off x="609600" y="1143000"/>
            <a:ext cx="81534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eaLnBrk="1" hangingPunct="1"/>
            <a:r>
              <a:rPr lang="zh-CN" altLang="en-US" sz="2400" b="1">
                <a:solidFill>
                  <a:srgbClr val="FF3300"/>
                </a:solidFill>
                <a:latin typeface="宋体" charset="-122"/>
                <a:ea typeface="宋体" charset="-122"/>
              </a:rPr>
              <a:t>全球温变潜能（</a:t>
            </a:r>
            <a:r>
              <a:rPr lang="en-US" altLang="zh-CN" sz="2400">
                <a:latin typeface="宋体" charset="-122"/>
                <a:ea typeface="宋体" charset="-122"/>
                <a:cs typeface="Times New Roman" pitchFamily="18" charset="0"/>
              </a:rPr>
              <a:t>GTP</a:t>
            </a:r>
            <a:r>
              <a:rPr lang="zh-CN" altLang="en-US" sz="2400">
                <a:latin typeface="宋体" charset="-122"/>
                <a:ea typeface="宋体" charset="-122"/>
              </a:rPr>
              <a:t>）定义为：在化合物</a:t>
            </a:r>
            <a:r>
              <a:rPr lang="en-US" altLang="zh-CN" sz="2400" b="1" i="1">
                <a:latin typeface="宋体" charset="-122"/>
                <a:ea typeface="宋体" charset="-122"/>
              </a:rPr>
              <a:t>x</a:t>
            </a:r>
            <a:r>
              <a:rPr lang="zh-CN" altLang="en-US" sz="2400">
                <a:latin typeface="宋体" charset="-122"/>
                <a:ea typeface="宋体" charset="-122"/>
              </a:rPr>
              <a:t>（瞬时或持续）排放到大气后，在给定的一段时间内造成的全球平均地表温度的变化与参照气体（</a:t>
            </a:r>
            <a:r>
              <a:rPr lang="en-US" altLang="zh-CN" sz="2400">
                <a:latin typeface="宋体" charset="-122"/>
                <a:ea typeface="宋体" charset="-122"/>
              </a:rPr>
              <a:t>CO</a:t>
            </a:r>
            <a:r>
              <a:rPr lang="en-US" altLang="zh-CN" sz="2400" baseline="-30000">
                <a:latin typeface="宋体" charset="-122"/>
                <a:ea typeface="宋体" charset="-122"/>
              </a:rPr>
              <a:t>2</a:t>
            </a:r>
            <a:r>
              <a:rPr lang="zh-CN" altLang="en-US" sz="2400">
                <a:latin typeface="宋体" charset="-122"/>
                <a:ea typeface="宋体" charset="-122"/>
              </a:rPr>
              <a:t>）所造成的相应变化之比值。  表示全球平均地表温度在化合物</a:t>
            </a:r>
            <a:r>
              <a:rPr lang="en-US" altLang="zh-CN" sz="2400" b="1" i="1">
                <a:latin typeface="宋体" charset="-122"/>
                <a:ea typeface="宋体" charset="-122"/>
              </a:rPr>
              <a:t>x</a:t>
            </a:r>
            <a:r>
              <a:rPr lang="zh-CN" altLang="en-US" sz="2400">
                <a:latin typeface="宋体" charset="-122"/>
                <a:ea typeface="宋体" charset="-122"/>
              </a:rPr>
              <a:t>释放</a:t>
            </a:r>
            <a:r>
              <a:rPr lang="en-US" altLang="zh-CN" sz="2400">
                <a:latin typeface="宋体" charset="-122"/>
                <a:ea typeface="宋体" charset="-122"/>
              </a:rPr>
              <a:t>TH</a:t>
            </a:r>
            <a:r>
              <a:rPr lang="zh-CN" altLang="en-US" sz="2400">
                <a:latin typeface="宋体" charset="-122"/>
                <a:ea typeface="宋体" charset="-122"/>
              </a:rPr>
              <a:t>年后造成的变化。 </a:t>
            </a:r>
          </a:p>
        </p:txBody>
      </p:sp>
      <p:graphicFrame>
        <p:nvGraphicFramePr>
          <p:cNvPr id="29702" name="Object 11"/>
          <p:cNvGraphicFramePr>
            <a:graphicFrameLocks noChangeAspect="1"/>
          </p:cNvGraphicFramePr>
          <p:nvPr/>
        </p:nvGraphicFramePr>
        <p:xfrm>
          <a:off x="7696200" y="1981200"/>
          <a:ext cx="457200" cy="317500"/>
        </p:xfrm>
        <a:graphic>
          <a:graphicData uri="http://schemas.openxmlformats.org/presentationml/2006/ole">
            <mc:AlternateContent xmlns:mc="http://schemas.openxmlformats.org/markup-compatibility/2006">
              <mc:Choice xmlns:v="urn:schemas-microsoft-com:vml" Requires="v">
                <p:oleObj spid="_x0000_s4166" r:id="rId7" imgW="342751" imgH="241195" progId="Equation.3">
                  <p:embed/>
                </p:oleObj>
              </mc:Choice>
              <mc:Fallback>
                <p:oleObj r:id="rId7" imgW="342751" imgH="241195"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96200" y="1981200"/>
                        <a:ext cx="4572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59010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1476375" y="333375"/>
            <a:ext cx="6408738" cy="519113"/>
          </a:xfrm>
          <a:prstGeom prst="rect">
            <a:avLst/>
          </a:prstGeom>
          <a:solidFill>
            <a:srgbClr val="FFFF99"/>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algn="ctr" eaLnBrk="1" hangingPunct="1"/>
            <a:r>
              <a:rPr kumimoji="1" lang="en-US" altLang="zh-CN" sz="2800" b="1">
                <a:latin typeface="Times New Roman" pitchFamily="18" charset="0"/>
                <a:ea typeface="楷体_GB2312" pitchFamily="49" charset="-122"/>
              </a:rPr>
              <a:t>GWP</a:t>
            </a:r>
            <a:r>
              <a:rPr kumimoji="1" lang="zh-CN" altLang="en-US" sz="2800" b="1">
                <a:latin typeface="Times New Roman" pitchFamily="18" charset="0"/>
                <a:ea typeface="楷体_GB2312" pitchFamily="49" charset="-122"/>
              </a:rPr>
              <a:t>、</a:t>
            </a:r>
            <a:r>
              <a:rPr kumimoji="1" lang="en-US" altLang="zh-CN" sz="2800" b="1">
                <a:latin typeface="Times New Roman" pitchFamily="18" charset="0"/>
                <a:ea typeface="楷体_GB2312" pitchFamily="49" charset="-122"/>
              </a:rPr>
              <a:t>GTP</a:t>
            </a:r>
            <a:r>
              <a:rPr kumimoji="1" lang="en-US" altLang="zh-CN" sz="2800" b="1" baseline="30000">
                <a:latin typeface="Times New Roman" pitchFamily="18" charset="0"/>
                <a:ea typeface="楷体_GB2312" pitchFamily="49" charset="-122"/>
              </a:rPr>
              <a:t>p</a:t>
            </a:r>
            <a:r>
              <a:rPr kumimoji="1" lang="zh-CN" altLang="en-US" sz="2800" b="1">
                <a:latin typeface="Times New Roman" pitchFamily="18" charset="0"/>
                <a:ea typeface="楷体_GB2312" pitchFamily="49" charset="-122"/>
              </a:rPr>
              <a:t>和</a:t>
            </a:r>
            <a:r>
              <a:rPr kumimoji="1" lang="en-US" altLang="zh-CN" sz="2800" b="1">
                <a:latin typeface="Times New Roman" pitchFamily="18" charset="0"/>
                <a:ea typeface="楷体_GB2312" pitchFamily="49" charset="-122"/>
              </a:rPr>
              <a:t>GTP</a:t>
            </a:r>
            <a:r>
              <a:rPr kumimoji="1" lang="en-US" altLang="zh-CN" sz="2800" b="1" baseline="30000">
                <a:latin typeface="Times New Roman" pitchFamily="18" charset="0"/>
                <a:ea typeface="楷体_GB2312" pitchFamily="49" charset="-122"/>
              </a:rPr>
              <a:t>s</a:t>
            </a:r>
            <a:r>
              <a:rPr kumimoji="1" lang="zh-CN" altLang="en-US" sz="2800" b="1">
                <a:latin typeface="Times New Roman" pitchFamily="18" charset="0"/>
                <a:ea typeface="楷体_GB2312" pitchFamily="49" charset="-122"/>
              </a:rPr>
              <a:t>的比较研究 </a:t>
            </a:r>
          </a:p>
        </p:txBody>
      </p:sp>
      <p:pic>
        <p:nvPicPr>
          <p:cNvPr id="3584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052513"/>
            <a:ext cx="8705850" cy="453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4" name="Text Box 8"/>
          <p:cNvSpPr txBox="1">
            <a:spLocks noChangeArrowheads="1"/>
          </p:cNvSpPr>
          <p:nvPr/>
        </p:nvSpPr>
        <p:spPr bwMode="auto">
          <a:xfrm>
            <a:off x="250825" y="5661025"/>
            <a:ext cx="6553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a:spcBef>
                <a:spcPct val="50000"/>
              </a:spcBef>
            </a:pPr>
            <a:r>
              <a:rPr lang="en-US" altLang="zh-CN" sz="1800" b="1">
                <a:latin typeface="Times New Roman" pitchFamily="18" charset="0"/>
                <a:ea typeface="楷体_GB2312" pitchFamily="49" charset="-122"/>
              </a:rPr>
              <a:t>*</a:t>
            </a:r>
            <a:r>
              <a:rPr lang="zh-CN" altLang="en-US" sz="1800" b="1">
                <a:latin typeface="Times New Roman" pitchFamily="18" charset="0"/>
                <a:ea typeface="楷体_GB2312" pitchFamily="49" charset="-122"/>
              </a:rPr>
              <a:t>脉冲排放和持续排放的</a:t>
            </a:r>
            <a:r>
              <a:rPr lang="en-US" altLang="zh-CN" sz="1800" b="1">
                <a:latin typeface="Times New Roman" pitchFamily="18" charset="0"/>
                <a:ea typeface="楷体_GB2312" pitchFamily="49" charset="-122"/>
              </a:rPr>
              <a:t>GTP</a:t>
            </a:r>
            <a:r>
              <a:rPr lang="zh-CN" altLang="en-US" sz="1800" b="1">
                <a:latin typeface="Times New Roman" pitchFamily="18" charset="0"/>
                <a:ea typeface="楷体_GB2312" pitchFamily="49" charset="-122"/>
              </a:rPr>
              <a:t>分别表示为</a:t>
            </a:r>
            <a:r>
              <a:rPr lang="en-US" altLang="zh-CN" sz="1800" b="1">
                <a:latin typeface="Times New Roman" pitchFamily="18" charset="0"/>
                <a:ea typeface="楷体_GB2312" pitchFamily="49" charset="-122"/>
              </a:rPr>
              <a:t>GTP</a:t>
            </a:r>
            <a:r>
              <a:rPr lang="en-US" altLang="zh-CN" sz="1800" b="1" baseline="30000">
                <a:latin typeface="Times New Roman" pitchFamily="18" charset="0"/>
                <a:ea typeface="楷体_GB2312" pitchFamily="49" charset="-122"/>
              </a:rPr>
              <a:t>p</a:t>
            </a:r>
            <a:r>
              <a:rPr lang="zh-CN" altLang="en-US" sz="1800" b="1">
                <a:latin typeface="Times New Roman" pitchFamily="18" charset="0"/>
                <a:ea typeface="楷体_GB2312" pitchFamily="49" charset="-122"/>
              </a:rPr>
              <a:t>和</a:t>
            </a:r>
            <a:r>
              <a:rPr lang="en-US" altLang="zh-CN" sz="1800" b="1">
                <a:latin typeface="Times New Roman" pitchFamily="18" charset="0"/>
                <a:ea typeface="楷体_GB2312" pitchFamily="49" charset="-122"/>
              </a:rPr>
              <a:t>GTP</a:t>
            </a:r>
            <a:r>
              <a:rPr lang="en-US" altLang="zh-CN" sz="1800" b="1" baseline="30000">
                <a:latin typeface="Times New Roman" pitchFamily="18" charset="0"/>
                <a:ea typeface="楷体_GB2312" pitchFamily="49" charset="-122"/>
              </a:rPr>
              <a:t>s</a:t>
            </a:r>
            <a:r>
              <a:rPr lang="en-US" altLang="zh-CN" sz="1800" b="1">
                <a:latin typeface="Times New Roman" pitchFamily="18" charset="0"/>
                <a:ea typeface="楷体_GB2312" pitchFamily="49" charset="-122"/>
              </a:rPr>
              <a:t> </a:t>
            </a:r>
            <a:r>
              <a:rPr lang="zh-CN" altLang="en-US" sz="1800" b="1">
                <a:latin typeface="Times New Roman" pitchFamily="18" charset="0"/>
                <a:ea typeface="楷体_GB2312" pitchFamily="49" charset="-122"/>
              </a:rPr>
              <a:t>。</a:t>
            </a:r>
          </a:p>
        </p:txBody>
      </p:sp>
    </p:spTree>
    <p:extLst>
      <p:ext uri="{BB962C8B-B14F-4D97-AF65-F5344CB8AC3E}">
        <p14:creationId xmlns:p14="http://schemas.microsoft.com/office/powerpoint/2010/main" val="2943600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989138"/>
            <a:ext cx="7920038" cy="194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867" name="Text Box 7"/>
          <p:cNvSpPr txBox="1">
            <a:spLocks noChangeArrowheads="1"/>
          </p:cNvSpPr>
          <p:nvPr/>
        </p:nvSpPr>
        <p:spPr bwMode="auto">
          <a:xfrm>
            <a:off x="539750" y="620713"/>
            <a:ext cx="7920038" cy="701675"/>
          </a:xfrm>
          <a:prstGeom prst="rect">
            <a:avLst/>
          </a:prstGeom>
          <a:solidFill>
            <a:srgbClr val="FFFF99"/>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algn="ctr">
              <a:spcBef>
                <a:spcPct val="50000"/>
              </a:spcBef>
            </a:pPr>
            <a:r>
              <a:rPr lang="en-US" altLang="zh-TW" b="1" dirty="0" smtClean="0">
                <a:latin typeface="Times New Roman" pitchFamily="18" charset="0"/>
                <a:ea typeface="楷体_GB2312" pitchFamily="49" charset="-122"/>
              </a:rPr>
              <a:t>CH</a:t>
            </a:r>
            <a:r>
              <a:rPr lang="en-US" altLang="zh-TW" b="1" baseline="-25000" dirty="0" smtClean="0">
                <a:latin typeface="Times New Roman" pitchFamily="18" charset="0"/>
                <a:ea typeface="楷体_GB2312" pitchFamily="49" charset="-122"/>
              </a:rPr>
              <a:t>4</a:t>
            </a:r>
            <a:r>
              <a:rPr lang="zh-TW" altLang="en-US" b="1" dirty="0">
                <a:latin typeface="Times New Roman" pitchFamily="18" charset="0"/>
                <a:ea typeface="楷体_GB2312" pitchFamily="49" charset="-122"/>
              </a:rPr>
              <a:t>和</a:t>
            </a:r>
            <a:r>
              <a:rPr lang="en-US" altLang="zh-TW" b="1" dirty="0">
                <a:latin typeface="Times New Roman" pitchFamily="18" charset="0"/>
                <a:ea typeface="楷体_GB2312" pitchFamily="49" charset="-122"/>
              </a:rPr>
              <a:t>N</a:t>
            </a:r>
            <a:r>
              <a:rPr lang="en-US" altLang="zh-TW" b="1" baseline="-25000" dirty="0">
                <a:latin typeface="Times New Roman" pitchFamily="18" charset="0"/>
                <a:ea typeface="楷体_GB2312" pitchFamily="49" charset="-122"/>
              </a:rPr>
              <a:t>2</a:t>
            </a:r>
            <a:r>
              <a:rPr lang="en-US" altLang="zh-TW" b="1" dirty="0">
                <a:latin typeface="Times New Roman" pitchFamily="18" charset="0"/>
                <a:ea typeface="楷体_GB2312" pitchFamily="49" charset="-122"/>
              </a:rPr>
              <a:t>O 20</a:t>
            </a:r>
            <a:r>
              <a:rPr lang="zh-TW" altLang="en-US" b="1" dirty="0">
                <a:latin typeface="Times New Roman" pitchFamily="18" charset="0"/>
                <a:ea typeface="楷体_GB2312" pitchFamily="49" charset="-122"/>
              </a:rPr>
              <a:t>、</a:t>
            </a:r>
            <a:r>
              <a:rPr lang="en-US" altLang="zh-TW" b="1" dirty="0">
                <a:latin typeface="Times New Roman" pitchFamily="18" charset="0"/>
                <a:ea typeface="楷体_GB2312" pitchFamily="49" charset="-122"/>
              </a:rPr>
              <a:t>100</a:t>
            </a:r>
            <a:r>
              <a:rPr lang="zh-TW" altLang="en-US" b="1" dirty="0">
                <a:latin typeface="Times New Roman" pitchFamily="18" charset="0"/>
                <a:ea typeface="楷体_GB2312" pitchFamily="49" charset="-122"/>
              </a:rPr>
              <a:t>、</a:t>
            </a:r>
            <a:r>
              <a:rPr lang="en-US" altLang="zh-TW" b="1" dirty="0">
                <a:latin typeface="Times New Roman" pitchFamily="18" charset="0"/>
                <a:ea typeface="楷体_GB2312" pitchFamily="49" charset="-122"/>
              </a:rPr>
              <a:t>500</a:t>
            </a:r>
            <a:r>
              <a:rPr lang="zh-TW" altLang="en-US" b="1" dirty="0">
                <a:latin typeface="Times New Roman" pitchFamily="18" charset="0"/>
                <a:ea typeface="楷体_GB2312" pitchFamily="49" charset="-122"/>
              </a:rPr>
              <a:t>年的</a:t>
            </a:r>
            <a:r>
              <a:rPr lang="en-US" altLang="zh-TW" b="1" dirty="0">
                <a:latin typeface="Times New Roman" pitchFamily="18" charset="0"/>
                <a:ea typeface="楷体_GB2312" pitchFamily="49" charset="-122"/>
              </a:rPr>
              <a:t>GWP</a:t>
            </a:r>
            <a:r>
              <a:rPr lang="zh-TW" altLang="en-US" b="1" dirty="0">
                <a:latin typeface="Times New Roman" pitchFamily="18" charset="0"/>
                <a:ea typeface="楷体_GB2312" pitchFamily="49" charset="-122"/>
              </a:rPr>
              <a:t>、</a:t>
            </a:r>
            <a:r>
              <a:rPr lang="en-US" altLang="zh-TW" b="1" dirty="0" err="1">
                <a:latin typeface="Times New Roman" pitchFamily="18" charset="0"/>
                <a:ea typeface="楷体_GB2312" pitchFamily="49" charset="-122"/>
              </a:rPr>
              <a:t>GTP</a:t>
            </a:r>
            <a:r>
              <a:rPr lang="en-US" altLang="zh-CN" b="1" baseline="30000" dirty="0" err="1">
                <a:latin typeface="Times New Roman" pitchFamily="18" charset="0"/>
                <a:ea typeface="楷体_GB2312" pitchFamily="49" charset="-122"/>
              </a:rPr>
              <a:t>p</a:t>
            </a:r>
            <a:r>
              <a:rPr lang="zh-CN" altLang="en-US" b="1" dirty="0">
                <a:latin typeface="Times New Roman" pitchFamily="18" charset="0"/>
                <a:ea typeface="楷体_GB2312" pitchFamily="49" charset="-122"/>
              </a:rPr>
              <a:t>、</a:t>
            </a:r>
            <a:r>
              <a:rPr lang="en-US" altLang="zh-CN" b="1" dirty="0">
                <a:latin typeface="Times New Roman" pitchFamily="18" charset="0"/>
                <a:ea typeface="楷体_GB2312" pitchFamily="49" charset="-122"/>
              </a:rPr>
              <a:t>GTP</a:t>
            </a:r>
            <a:r>
              <a:rPr lang="en-US" altLang="zh-CN" b="1" baseline="30000" dirty="0">
                <a:latin typeface="Times New Roman" pitchFamily="18" charset="0"/>
                <a:ea typeface="楷体_GB2312" pitchFamily="49" charset="-122"/>
              </a:rPr>
              <a:t>s</a:t>
            </a:r>
            <a:r>
              <a:rPr lang="zh-TW" altLang="en-US" b="1" dirty="0">
                <a:latin typeface="Times New Roman" pitchFamily="18" charset="0"/>
                <a:ea typeface="楷体_GB2312" pitchFamily="49" charset="-122"/>
              </a:rPr>
              <a:t>和</a:t>
            </a:r>
            <a:r>
              <a:rPr lang="en-US" altLang="zh-TW" b="1" dirty="0">
                <a:latin typeface="Times New Roman" pitchFamily="18" charset="0"/>
                <a:ea typeface="楷体_GB2312" pitchFamily="49" charset="-122"/>
              </a:rPr>
              <a:t>GWP</a:t>
            </a:r>
            <a:r>
              <a:rPr lang="zh-TW" altLang="en-US" b="1" dirty="0">
                <a:latin typeface="Times New Roman" pitchFamily="18" charset="0"/>
                <a:ea typeface="楷体_GB2312" pitchFamily="49" charset="-122"/>
              </a:rPr>
              <a:t>（</a:t>
            </a:r>
            <a:r>
              <a:rPr lang="en-US" altLang="zh-TW" b="1" dirty="0">
                <a:latin typeface="Times New Roman" pitchFamily="18" charset="0"/>
                <a:ea typeface="楷体_GB2312" pitchFamily="49" charset="-122"/>
              </a:rPr>
              <a:t>IPCC</a:t>
            </a:r>
            <a:r>
              <a:rPr lang="zh-TW" altLang="en-US" b="1" dirty="0">
                <a:latin typeface="Times New Roman" pitchFamily="18" charset="0"/>
                <a:ea typeface="楷体_GB2312" pitchFamily="49" charset="-122"/>
              </a:rPr>
              <a:t>，</a:t>
            </a:r>
            <a:r>
              <a:rPr lang="en-US" altLang="zh-TW" b="1" dirty="0">
                <a:latin typeface="Times New Roman" pitchFamily="18" charset="0"/>
                <a:ea typeface="楷体_GB2312" pitchFamily="49" charset="-122"/>
              </a:rPr>
              <a:t>2007</a:t>
            </a:r>
            <a:r>
              <a:rPr lang="zh-TW" altLang="en-US" b="1" dirty="0">
                <a:latin typeface="Times New Roman" pitchFamily="18" charset="0"/>
                <a:ea typeface="楷体_GB2312" pitchFamily="49" charset="-122"/>
              </a:rPr>
              <a:t>）</a:t>
            </a:r>
            <a:r>
              <a:rPr lang="zh-CN" altLang="en-US" b="1" dirty="0">
                <a:latin typeface="Times New Roman" pitchFamily="18" charset="0"/>
                <a:ea typeface="楷体_GB2312" pitchFamily="49" charset="-122"/>
              </a:rPr>
              <a:t>比较 </a:t>
            </a:r>
          </a:p>
        </p:txBody>
      </p:sp>
      <p:sp>
        <p:nvSpPr>
          <p:cNvPr id="36868" name="Text Box 8"/>
          <p:cNvSpPr txBox="1">
            <a:spLocks noChangeArrowheads="1"/>
          </p:cNvSpPr>
          <p:nvPr/>
        </p:nvSpPr>
        <p:spPr bwMode="auto">
          <a:xfrm>
            <a:off x="611188" y="4581525"/>
            <a:ext cx="4752975" cy="366713"/>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a:spcBef>
                <a:spcPct val="50000"/>
              </a:spcBef>
            </a:pPr>
            <a:r>
              <a:rPr lang="en-US" altLang="zh-CN" sz="1800" b="1">
                <a:latin typeface="Times New Roman" pitchFamily="18" charset="0"/>
                <a:ea typeface="楷体_GB2312" pitchFamily="49" charset="-122"/>
              </a:rPr>
              <a:t>*</a:t>
            </a:r>
            <a:r>
              <a:rPr lang="zh-CN" altLang="en-US" sz="1800" b="1">
                <a:latin typeface="Times New Roman" pitchFamily="18" charset="0"/>
                <a:ea typeface="楷体_GB2312" pitchFamily="49" charset="-122"/>
              </a:rPr>
              <a:t>大气寿命调整系数 </a:t>
            </a:r>
            <a:r>
              <a:rPr lang="en-US" altLang="zh-CN" sz="1800" b="1">
                <a:latin typeface="Times New Roman" pitchFamily="18" charset="0"/>
                <a:ea typeface="楷体_GB2312" pitchFamily="49" charset="-122"/>
              </a:rPr>
              <a:t>1</a:t>
            </a:r>
            <a:r>
              <a:rPr lang="en-US" altLang="zh-CN" sz="1800" b="1">
                <a:latin typeface="Times New Roman" pitchFamily="18" charset="0"/>
                <a:ea typeface="楷体_GB2312" pitchFamily="49" charset="-122"/>
                <a:cs typeface="Times New Roman" pitchFamily="18" charset="0"/>
              </a:rPr>
              <a:t>–</a:t>
            </a:r>
            <a:r>
              <a:rPr lang="en-US" altLang="zh-CN" sz="1800" b="1">
                <a:latin typeface="Times New Roman" pitchFamily="18" charset="0"/>
                <a:ea typeface="楷体_GB2312" pitchFamily="49" charset="-122"/>
              </a:rPr>
              <a:t>0.241×t</a:t>
            </a:r>
            <a:r>
              <a:rPr lang="en-US" altLang="zh-CN" sz="1800" b="1" baseline="30000">
                <a:latin typeface="Times New Roman" pitchFamily="18" charset="0"/>
                <a:ea typeface="楷体_GB2312" pitchFamily="49" charset="-122"/>
              </a:rPr>
              <a:t>(−0.358)</a:t>
            </a:r>
            <a:r>
              <a:rPr lang="zh-CN" altLang="en-US" sz="1800" b="1">
                <a:latin typeface="Times New Roman" pitchFamily="18" charset="0"/>
                <a:ea typeface="楷体_GB2312" pitchFamily="49" charset="-122"/>
              </a:rPr>
              <a:t>。</a:t>
            </a:r>
          </a:p>
        </p:txBody>
      </p:sp>
    </p:spTree>
    <p:extLst>
      <p:ext uri="{BB962C8B-B14F-4D97-AF65-F5344CB8AC3E}">
        <p14:creationId xmlns:p14="http://schemas.microsoft.com/office/powerpoint/2010/main" val="19423896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457200" y="1600200"/>
            <a:ext cx="8229600" cy="4525963"/>
          </a:xfrm>
        </p:spPr>
        <p:txBody>
          <a:bodyPr>
            <a:normAutofit fontScale="92500" lnSpcReduction="20000"/>
          </a:bodyPr>
          <a:lstStyle/>
          <a:p>
            <a:r>
              <a:rPr lang="zh-CN" altLang="en-US" dirty="0" smtClean="0"/>
              <a:t>什么叫辐射强迫？</a:t>
            </a:r>
            <a:endParaRPr lang="en-US" altLang="zh-CN" dirty="0" smtClean="0"/>
          </a:p>
          <a:p>
            <a:endParaRPr lang="en-US" altLang="zh-CN" dirty="0"/>
          </a:p>
          <a:p>
            <a:r>
              <a:rPr lang="en-US" altLang="zh-CN" dirty="0" smtClean="0"/>
              <a:t>AR5</a:t>
            </a:r>
            <a:r>
              <a:rPr lang="zh-CN" altLang="en-US" dirty="0" smtClean="0"/>
              <a:t>辐射强迫图解释；</a:t>
            </a:r>
            <a:endParaRPr lang="en-US" altLang="zh-CN" dirty="0" smtClean="0"/>
          </a:p>
          <a:p>
            <a:endParaRPr lang="en-US" altLang="zh-CN" dirty="0" smtClean="0"/>
          </a:p>
          <a:p>
            <a:r>
              <a:rPr lang="en-US" altLang="zh-CN" dirty="0"/>
              <a:t>GWP</a:t>
            </a:r>
            <a:r>
              <a:rPr lang="zh-CN" altLang="en-US" dirty="0"/>
              <a:t>和</a:t>
            </a:r>
            <a:r>
              <a:rPr lang="en-US" altLang="zh-CN" dirty="0"/>
              <a:t>GTP</a:t>
            </a:r>
            <a:r>
              <a:rPr lang="zh-CN" altLang="en-US" dirty="0"/>
              <a:t>的概念简介</a:t>
            </a:r>
            <a:endParaRPr lang="en-US" altLang="zh-CN" dirty="0"/>
          </a:p>
          <a:p>
            <a:endParaRPr lang="en-US" altLang="zh-CN" dirty="0"/>
          </a:p>
          <a:p>
            <a:r>
              <a:rPr lang="zh-CN" altLang="en-US" b="1" dirty="0">
                <a:solidFill>
                  <a:srgbClr val="FF0000"/>
                </a:solidFill>
              </a:rPr>
              <a:t>水汽对</a:t>
            </a:r>
            <a:r>
              <a:rPr lang="zh-CN" altLang="en-US" b="1" dirty="0" smtClean="0">
                <a:solidFill>
                  <a:srgbClr val="FF0000"/>
                </a:solidFill>
              </a:rPr>
              <a:t>气候变化的重要性？</a:t>
            </a:r>
            <a:endParaRPr lang="en-US" altLang="zh-CN" b="1" dirty="0">
              <a:solidFill>
                <a:srgbClr val="FF0000"/>
              </a:solidFill>
            </a:endParaRPr>
          </a:p>
          <a:p>
            <a:endParaRPr lang="en-US" altLang="zh-CN" dirty="0" smtClean="0"/>
          </a:p>
          <a:p>
            <a:r>
              <a:rPr lang="zh-CN" altLang="en-US" dirty="0" smtClean="0"/>
              <a:t>结论</a:t>
            </a:r>
            <a:endParaRPr lang="zh-CN" altLang="en-US" dirty="0"/>
          </a:p>
        </p:txBody>
      </p:sp>
      <p:sp>
        <p:nvSpPr>
          <p:cNvPr id="6" name="标题 1"/>
          <p:cNvSpPr txBox="1">
            <a:spLocks/>
          </p:cNvSpPr>
          <p:nvPr/>
        </p:nvSpPr>
        <p:spPr>
          <a:xfrm>
            <a:off x="323528" y="116632"/>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t>目 录</a:t>
            </a:r>
            <a:endParaRPr lang="zh-CN" altLang="en-US" b="1" dirty="0"/>
          </a:p>
        </p:txBody>
      </p:sp>
    </p:spTree>
    <p:extLst>
      <p:ext uri="{BB962C8B-B14F-4D97-AF65-F5344CB8AC3E}">
        <p14:creationId xmlns:p14="http://schemas.microsoft.com/office/powerpoint/2010/main" val="36658458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章节安排</a:t>
            </a:r>
            <a:endParaRPr lang="zh-CN" altLang="en-US" dirty="0"/>
          </a:p>
        </p:txBody>
      </p:sp>
      <p:sp>
        <p:nvSpPr>
          <p:cNvPr id="3" name="内容占位符 2"/>
          <p:cNvSpPr>
            <a:spLocks noGrp="1"/>
          </p:cNvSpPr>
          <p:nvPr>
            <p:ph idx="1"/>
          </p:nvPr>
        </p:nvSpPr>
        <p:spPr/>
        <p:txBody>
          <a:bodyPr/>
          <a:lstStyle/>
          <a:p>
            <a:r>
              <a:rPr lang="en-US" altLang="zh-CN" dirty="0" smtClean="0"/>
              <a:t>1 </a:t>
            </a:r>
            <a:r>
              <a:rPr lang="zh-CN" altLang="en-US" b="1" dirty="0" smtClean="0">
                <a:solidFill>
                  <a:srgbClr val="FF0000"/>
                </a:solidFill>
              </a:rPr>
              <a:t>辐射强迫概念</a:t>
            </a:r>
            <a:endParaRPr lang="en-US" altLang="zh-CN" b="1" dirty="0" smtClean="0">
              <a:solidFill>
                <a:srgbClr val="FF0000"/>
              </a:solidFill>
            </a:endParaRPr>
          </a:p>
          <a:p>
            <a:r>
              <a:rPr lang="en-US" altLang="zh-CN" dirty="0" smtClean="0"/>
              <a:t>2 </a:t>
            </a:r>
            <a:r>
              <a:rPr lang="zh-CN" altLang="en-US" dirty="0" smtClean="0"/>
              <a:t>大气化学</a:t>
            </a:r>
            <a:endParaRPr lang="en-US" altLang="zh-CN" dirty="0" smtClean="0"/>
          </a:p>
          <a:p>
            <a:r>
              <a:rPr lang="en-US" altLang="zh-CN" dirty="0" smtClean="0"/>
              <a:t>3 </a:t>
            </a:r>
            <a:r>
              <a:rPr lang="zh-CN" altLang="en-US" dirty="0" smtClean="0">
                <a:solidFill>
                  <a:srgbClr val="FF0000"/>
                </a:solidFill>
              </a:rPr>
              <a:t>当前的人为辐射强迫</a:t>
            </a:r>
            <a:endParaRPr lang="en-US" altLang="zh-CN" dirty="0" smtClean="0">
              <a:solidFill>
                <a:srgbClr val="FF0000"/>
              </a:solidFill>
            </a:endParaRPr>
          </a:p>
          <a:p>
            <a:r>
              <a:rPr lang="en-US" altLang="zh-CN" dirty="0" smtClean="0"/>
              <a:t>4 </a:t>
            </a:r>
            <a:r>
              <a:rPr lang="zh-CN" altLang="en-US" dirty="0" smtClean="0"/>
              <a:t>自然辐射强迫的变化：太阳和火山</a:t>
            </a:r>
            <a:endParaRPr lang="en-US" altLang="zh-CN" dirty="0" smtClean="0"/>
          </a:p>
          <a:p>
            <a:r>
              <a:rPr lang="en-US" altLang="zh-CN" dirty="0" smtClean="0"/>
              <a:t>5 </a:t>
            </a:r>
            <a:r>
              <a:rPr lang="zh-CN" altLang="en-US" dirty="0" smtClean="0">
                <a:solidFill>
                  <a:srgbClr val="FF0000"/>
                </a:solidFill>
              </a:rPr>
              <a:t>全球平均辐射强迫：过去和将来</a:t>
            </a:r>
            <a:endParaRPr lang="en-US" altLang="zh-CN" dirty="0" smtClean="0">
              <a:solidFill>
                <a:srgbClr val="FF0000"/>
              </a:solidFill>
            </a:endParaRPr>
          </a:p>
          <a:p>
            <a:r>
              <a:rPr lang="en-US" altLang="zh-CN" dirty="0" smtClean="0"/>
              <a:t>6 </a:t>
            </a:r>
            <a:r>
              <a:rPr lang="zh-CN" altLang="en-US" dirty="0" smtClean="0"/>
              <a:t>辐射强迫的地理分布</a:t>
            </a:r>
            <a:endParaRPr lang="en-US" altLang="zh-CN" dirty="0" smtClean="0"/>
          </a:p>
          <a:p>
            <a:r>
              <a:rPr lang="en-US" altLang="zh-CN" dirty="0" smtClean="0"/>
              <a:t>7 </a:t>
            </a:r>
            <a:r>
              <a:rPr lang="zh-CN" altLang="en-US" dirty="0" smtClean="0">
                <a:solidFill>
                  <a:srgbClr val="FF0000"/>
                </a:solidFill>
              </a:rPr>
              <a:t>温室气体排放测量方法（</a:t>
            </a:r>
            <a:r>
              <a:rPr lang="en-US" altLang="zh-CN" dirty="0" smtClean="0">
                <a:solidFill>
                  <a:srgbClr val="FF0000"/>
                </a:solidFill>
              </a:rPr>
              <a:t>GWP</a:t>
            </a:r>
            <a:r>
              <a:rPr lang="zh-CN" altLang="en-US" dirty="0" smtClean="0">
                <a:solidFill>
                  <a:srgbClr val="FF0000"/>
                </a:solidFill>
              </a:rPr>
              <a:t>，</a:t>
            </a:r>
            <a:r>
              <a:rPr lang="en-US" altLang="zh-CN" dirty="0" smtClean="0">
                <a:solidFill>
                  <a:srgbClr val="FF0000"/>
                </a:solidFill>
              </a:rPr>
              <a:t>GTP</a:t>
            </a:r>
            <a:r>
              <a:rPr lang="zh-CN" altLang="en-US" dirty="0" smtClean="0">
                <a:solidFill>
                  <a:srgbClr val="FF0000"/>
                </a:solidFill>
              </a:rPr>
              <a:t>）</a:t>
            </a:r>
            <a:endParaRPr lang="en-US" altLang="zh-CN" dirty="0" smtClean="0">
              <a:solidFill>
                <a:srgbClr val="FF0000"/>
              </a:solidFill>
            </a:endParaRPr>
          </a:p>
          <a:p>
            <a:endParaRPr lang="en-US" altLang="zh-CN" dirty="0" smtClean="0"/>
          </a:p>
          <a:p>
            <a:endParaRPr lang="zh-CN" altLang="en-US" dirty="0"/>
          </a:p>
        </p:txBody>
      </p:sp>
    </p:spTree>
    <p:extLst>
      <p:ext uri="{BB962C8B-B14F-4D97-AF65-F5344CB8AC3E}">
        <p14:creationId xmlns:p14="http://schemas.microsoft.com/office/powerpoint/2010/main" val="10352350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rop0005.jpg                                                   000232F6Gerard's Computer              B7464D7A:"/>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t="11169" b="54085"/>
          <a:stretch>
            <a:fillRect/>
          </a:stretch>
        </p:blipFill>
        <p:spPr bwMode="auto">
          <a:xfrm rot="10800000">
            <a:off x="1600200" y="3124200"/>
            <a:ext cx="605155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 Box 3"/>
          <p:cNvSpPr txBox="1">
            <a:spLocks noChangeArrowheads="1"/>
          </p:cNvSpPr>
          <p:nvPr/>
        </p:nvSpPr>
        <p:spPr bwMode="auto">
          <a:xfrm>
            <a:off x="7543800" y="3048000"/>
            <a:ext cx="12192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spcAft>
                <a:spcPts val="1800"/>
              </a:spcAft>
            </a:pPr>
            <a:r>
              <a:rPr lang="en-US" altLang="zh-CN"/>
              <a:t>CH</a:t>
            </a:r>
            <a:r>
              <a:rPr lang="en-US" altLang="zh-CN" baseline="-25000"/>
              <a:t>4</a:t>
            </a:r>
            <a:endParaRPr lang="en-US" altLang="zh-CN"/>
          </a:p>
          <a:p>
            <a:pPr>
              <a:spcAft>
                <a:spcPts val="1800"/>
              </a:spcAft>
            </a:pPr>
            <a:r>
              <a:rPr lang="en-US" altLang="zh-CN"/>
              <a:t>N</a:t>
            </a:r>
            <a:r>
              <a:rPr lang="en-US" altLang="zh-CN" baseline="-25000"/>
              <a:t>2</a:t>
            </a:r>
            <a:r>
              <a:rPr lang="en-US" altLang="zh-CN"/>
              <a:t>0</a:t>
            </a:r>
          </a:p>
          <a:p>
            <a:pPr>
              <a:spcAft>
                <a:spcPts val="1800"/>
              </a:spcAft>
            </a:pPr>
            <a:r>
              <a:rPr lang="en-US" altLang="zh-CN"/>
              <a:t>O</a:t>
            </a:r>
            <a:r>
              <a:rPr lang="en-US" altLang="zh-CN" baseline="-25000"/>
              <a:t>2</a:t>
            </a:r>
            <a:r>
              <a:rPr lang="en-US" altLang="zh-CN"/>
              <a:t>,0</a:t>
            </a:r>
            <a:r>
              <a:rPr lang="en-US" altLang="zh-CN" baseline="-25000"/>
              <a:t>3</a:t>
            </a:r>
            <a:endParaRPr lang="en-US" altLang="zh-CN"/>
          </a:p>
          <a:p>
            <a:pPr>
              <a:spcAft>
                <a:spcPts val="1800"/>
              </a:spcAft>
            </a:pPr>
            <a:r>
              <a:rPr lang="en-US" altLang="zh-CN"/>
              <a:t>CO</a:t>
            </a:r>
            <a:r>
              <a:rPr lang="en-US" altLang="zh-CN" baseline="-25000"/>
              <a:t>2</a:t>
            </a:r>
            <a:endParaRPr lang="en-US" altLang="zh-CN"/>
          </a:p>
          <a:p>
            <a:pPr>
              <a:spcAft>
                <a:spcPts val="1800"/>
              </a:spcAft>
            </a:pPr>
            <a:r>
              <a:rPr lang="en-US" altLang="zh-CN"/>
              <a:t>H</a:t>
            </a:r>
            <a:r>
              <a:rPr lang="en-US" altLang="zh-CN" baseline="-25000"/>
              <a:t>2</a:t>
            </a:r>
            <a:r>
              <a:rPr lang="en-US" altLang="zh-CN"/>
              <a:t>0</a:t>
            </a:r>
          </a:p>
        </p:txBody>
      </p:sp>
      <p:sp>
        <p:nvSpPr>
          <p:cNvPr id="31748" name="Rectangle 12"/>
          <p:cNvSpPr>
            <a:spLocks noChangeArrowheads="1"/>
          </p:cNvSpPr>
          <p:nvPr/>
        </p:nvSpPr>
        <p:spPr bwMode="auto">
          <a:xfrm>
            <a:off x="993775" y="14128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zh-CN"/>
          </a:p>
        </p:txBody>
      </p:sp>
      <p:sp>
        <p:nvSpPr>
          <p:cNvPr id="31749" name="Rectangle 18"/>
          <p:cNvSpPr>
            <a:spLocks noChangeArrowheads="1"/>
          </p:cNvSpPr>
          <p:nvPr/>
        </p:nvSpPr>
        <p:spPr bwMode="auto">
          <a:xfrm>
            <a:off x="53975" y="-11113"/>
            <a:ext cx="78978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u="sng"/>
              <a:t>Atmospheric absoption by atmospheric constituents</a:t>
            </a:r>
            <a:endParaRPr lang="en-US" altLang="zh-CN"/>
          </a:p>
        </p:txBody>
      </p:sp>
      <p:sp>
        <p:nvSpPr>
          <p:cNvPr id="31750" name="Rectangle 19"/>
          <p:cNvSpPr>
            <a:spLocks noChangeArrowheads="1"/>
          </p:cNvSpPr>
          <p:nvPr/>
        </p:nvSpPr>
        <p:spPr bwMode="auto">
          <a:xfrm>
            <a:off x="7396163" y="6583363"/>
            <a:ext cx="174783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
              <a:t>Peixoto and Oort, 1992</a:t>
            </a:r>
            <a:endParaRPr lang="en-US" altLang="zh-CN"/>
          </a:p>
        </p:txBody>
      </p:sp>
      <p:pic>
        <p:nvPicPr>
          <p:cNvPr id="31751" name="Picture 2" descr="crop0005.jpg                                                   000232F6Gerard's Computer              B7464D7A:"/>
          <p:cNvPicPr>
            <a:picLocks noChangeAspect="1" noChangeArrowheads="1"/>
          </p:cNvPicPr>
          <p:nvPr/>
        </p:nvPicPr>
        <p:blipFill>
          <a:blip r:embed="rId2">
            <a:lum bright="-12000" contrast="30000"/>
            <a:extLst>
              <a:ext uri="{28A0092B-C50C-407E-A947-70E740481C1C}">
                <a14:useLocalDpi xmlns:a14="http://schemas.microsoft.com/office/drawing/2010/main" val="0"/>
              </a:ext>
            </a:extLst>
          </a:blip>
          <a:srcRect t="71976" b="4172"/>
          <a:stretch>
            <a:fillRect/>
          </a:stretch>
        </p:blipFill>
        <p:spPr bwMode="auto">
          <a:xfrm rot="10800000">
            <a:off x="1600200" y="685800"/>
            <a:ext cx="5999163" cy="217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TextBox 20"/>
          <p:cNvSpPr txBox="1">
            <a:spLocks noChangeArrowheads="1"/>
          </p:cNvSpPr>
          <p:nvPr/>
        </p:nvSpPr>
        <p:spPr bwMode="auto">
          <a:xfrm>
            <a:off x="251521" y="6128753"/>
            <a:ext cx="87129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zh-CN" dirty="0"/>
              <a:t>solar </a:t>
            </a:r>
            <a:r>
              <a:rPr lang="en-US" altLang="zh-CN" dirty="0" smtClean="0"/>
              <a:t>&amp; terrestrial emissions as </a:t>
            </a:r>
            <a:r>
              <a:rPr lang="en-US" altLang="zh-CN" dirty="0"/>
              <a:t>a </a:t>
            </a:r>
            <a:r>
              <a:rPr lang="en-US" altLang="zh-CN" dirty="0" smtClean="0"/>
              <a:t>function of </a:t>
            </a:r>
            <a:r>
              <a:rPr lang="en-US" altLang="zh-CN" dirty="0"/>
              <a:t>wavelength</a:t>
            </a:r>
          </a:p>
        </p:txBody>
      </p:sp>
      <p:sp>
        <p:nvSpPr>
          <p:cNvPr id="31753" name="TextBox 21"/>
          <p:cNvSpPr txBox="1">
            <a:spLocks noChangeArrowheads="1"/>
          </p:cNvSpPr>
          <p:nvPr/>
        </p:nvSpPr>
        <p:spPr bwMode="auto">
          <a:xfrm>
            <a:off x="838200" y="2895600"/>
            <a:ext cx="10048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zh-CN"/>
              <a:t>100%-</a:t>
            </a:r>
          </a:p>
        </p:txBody>
      </p:sp>
      <p:sp>
        <p:nvSpPr>
          <p:cNvPr id="31754" name="TextBox 22"/>
          <p:cNvSpPr txBox="1">
            <a:spLocks noChangeArrowheads="1"/>
          </p:cNvSpPr>
          <p:nvPr/>
        </p:nvSpPr>
        <p:spPr bwMode="auto">
          <a:xfrm>
            <a:off x="1131888" y="3352800"/>
            <a:ext cx="6969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r>
              <a:rPr lang="en-US" altLang="zh-CN"/>
              <a:t>0%-</a:t>
            </a:r>
          </a:p>
        </p:txBody>
      </p:sp>
    </p:spTree>
    <p:extLst>
      <p:ext uri="{BB962C8B-B14F-4D97-AF65-F5344CB8AC3E}">
        <p14:creationId xmlns:p14="http://schemas.microsoft.com/office/powerpoint/2010/main" val="371082563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solidFill>
                  <a:srgbClr val="FF0000"/>
                </a:solidFill>
              </a:rPr>
              <a:t>水汽是最重要的温室气体，但是不是辐射强迫因子</a:t>
            </a:r>
            <a:endParaRPr lang="zh-CN" altLang="en-US" b="1" dirty="0">
              <a:solidFill>
                <a:srgbClr val="FF0000"/>
              </a:solidFill>
            </a:endParaRPr>
          </a:p>
        </p:txBody>
      </p:sp>
      <p:sp>
        <p:nvSpPr>
          <p:cNvPr id="3" name="内容占位符 2"/>
          <p:cNvSpPr>
            <a:spLocks noGrp="1"/>
          </p:cNvSpPr>
          <p:nvPr>
            <p:ph idx="1"/>
          </p:nvPr>
        </p:nvSpPr>
        <p:spPr>
          <a:xfrm>
            <a:off x="467544" y="1484784"/>
            <a:ext cx="8229600" cy="4813995"/>
          </a:xfrm>
        </p:spPr>
        <p:txBody>
          <a:bodyPr>
            <a:normAutofit fontScale="92500" lnSpcReduction="10000"/>
          </a:bodyPr>
          <a:lstStyle/>
          <a:p>
            <a:r>
              <a:rPr lang="zh-CN" altLang="zh-CN" b="1" dirty="0"/>
              <a:t>水汽在空气中的最大含量由温度所</a:t>
            </a:r>
            <a:r>
              <a:rPr lang="zh-CN" altLang="zh-CN" b="1" dirty="0" smtClean="0"/>
              <a:t>控制</a:t>
            </a:r>
            <a:r>
              <a:rPr lang="zh-CN" altLang="en-US" b="1" dirty="0"/>
              <a:t>，</a:t>
            </a:r>
            <a:r>
              <a:rPr lang="zh-CN" altLang="en-US" b="1" dirty="0" smtClean="0"/>
              <a:t>而与排放无关；</a:t>
            </a:r>
            <a:endParaRPr lang="en-US" altLang="zh-CN" b="1" dirty="0" smtClean="0"/>
          </a:p>
          <a:p>
            <a:r>
              <a:rPr lang="zh-CN" altLang="en-US" b="1" dirty="0" smtClean="0">
                <a:solidFill>
                  <a:srgbClr val="0070C0"/>
                </a:solidFill>
              </a:rPr>
              <a:t>对流层水汽主要是自然产生的，人类活动产生的水汽与自然产生相比可以忽略；水汽</a:t>
            </a:r>
            <a:r>
              <a:rPr lang="zh-CN" altLang="zh-CN" b="1" dirty="0" smtClean="0">
                <a:solidFill>
                  <a:srgbClr val="0070C0"/>
                </a:solidFill>
              </a:rPr>
              <a:t>浓度</a:t>
            </a:r>
            <a:r>
              <a:rPr lang="zh-CN" altLang="zh-CN" b="1" dirty="0">
                <a:solidFill>
                  <a:srgbClr val="0070C0"/>
                </a:solidFill>
              </a:rPr>
              <a:t>的</a:t>
            </a:r>
            <a:r>
              <a:rPr lang="zh-CN" altLang="zh-CN" b="1" dirty="0" smtClean="0">
                <a:solidFill>
                  <a:srgbClr val="0070C0"/>
                </a:solidFill>
              </a:rPr>
              <a:t>增加</a:t>
            </a:r>
            <a:r>
              <a:rPr lang="zh-CN" altLang="en-US" b="1" dirty="0" smtClean="0">
                <a:solidFill>
                  <a:srgbClr val="0070C0"/>
                </a:solidFill>
              </a:rPr>
              <a:t>会</a:t>
            </a:r>
            <a:r>
              <a:rPr lang="zh-CN" altLang="zh-CN" b="1" dirty="0" smtClean="0">
                <a:solidFill>
                  <a:srgbClr val="0070C0"/>
                </a:solidFill>
              </a:rPr>
              <a:t>增大温室效应，</a:t>
            </a:r>
            <a:r>
              <a:rPr lang="zh-CN" altLang="en-US" b="1" dirty="0" smtClean="0">
                <a:solidFill>
                  <a:srgbClr val="0070C0"/>
                </a:solidFill>
              </a:rPr>
              <a:t>可以</a:t>
            </a:r>
            <a:r>
              <a:rPr lang="zh-CN" altLang="zh-CN" b="1" dirty="0" smtClean="0">
                <a:solidFill>
                  <a:srgbClr val="0070C0"/>
                </a:solidFill>
              </a:rPr>
              <a:t>导致更多</a:t>
            </a:r>
            <a:r>
              <a:rPr lang="zh-CN" altLang="zh-CN" b="1" dirty="0">
                <a:solidFill>
                  <a:srgbClr val="0070C0"/>
                </a:solidFill>
              </a:rPr>
              <a:t>的变暖。这个过程被称作水汽</a:t>
            </a:r>
            <a:r>
              <a:rPr lang="zh-CN" altLang="zh-CN" b="1" dirty="0" smtClean="0">
                <a:solidFill>
                  <a:srgbClr val="0070C0"/>
                </a:solidFill>
              </a:rPr>
              <a:t>反馈</a:t>
            </a:r>
            <a:r>
              <a:rPr lang="zh-CN" altLang="en-US" b="1" dirty="0" smtClean="0">
                <a:solidFill>
                  <a:srgbClr val="0070C0"/>
                </a:solidFill>
              </a:rPr>
              <a:t>，因此作为气候变化的反馈因子看待；</a:t>
            </a:r>
            <a:endParaRPr lang="en-US" altLang="zh-CN" b="1" dirty="0" smtClean="0">
              <a:solidFill>
                <a:srgbClr val="0070C0"/>
              </a:solidFill>
            </a:endParaRPr>
          </a:p>
          <a:p>
            <a:r>
              <a:rPr lang="zh-CN" altLang="en-US" b="1" dirty="0"/>
              <a:t>与人类</a:t>
            </a:r>
            <a:r>
              <a:rPr lang="zh-CN" altLang="en-US" b="1" dirty="0" smtClean="0"/>
              <a:t>活动有关的平流层水汽是辐射强迫因子，计算其辐射强迫：</a:t>
            </a:r>
            <a:r>
              <a:rPr lang="en-US" altLang="zh-CN" b="1" dirty="0" smtClean="0"/>
              <a:t>CH</a:t>
            </a:r>
            <a:r>
              <a:rPr lang="en-US" altLang="zh-CN" b="1" baseline="-25000" dirty="0" smtClean="0"/>
              <a:t>4</a:t>
            </a:r>
            <a:r>
              <a:rPr lang="zh-CN" altLang="en-US" b="1" dirty="0"/>
              <a:t>氧化产生的平流层水汽的辐射强迫为</a:t>
            </a:r>
            <a:r>
              <a:rPr lang="en-US" altLang="zh-CN" b="1" dirty="0"/>
              <a:t>0.07</a:t>
            </a:r>
            <a:r>
              <a:rPr lang="zh-CN" altLang="en-US" b="1" dirty="0"/>
              <a:t>（</a:t>
            </a:r>
            <a:r>
              <a:rPr lang="en-US" altLang="zh-CN" b="1" dirty="0"/>
              <a:t>0.02~0.12</a:t>
            </a:r>
            <a:r>
              <a:rPr lang="zh-CN" altLang="en-US" b="1" dirty="0"/>
              <a:t>）</a:t>
            </a:r>
            <a:r>
              <a:rPr lang="en-US" altLang="zh-CN" b="1" dirty="0"/>
              <a:t>W/m</a:t>
            </a:r>
            <a:r>
              <a:rPr lang="en-US" altLang="zh-CN" b="1" baseline="30000" dirty="0"/>
              <a:t>2</a:t>
            </a:r>
            <a:r>
              <a:rPr lang="zh-CN" altLang="en-US" b="1" dirty="0"/>
              <a:t>。</a:t>
            </a:r>
            <a:endParaRPr lang="en-US" altLang="zh-CN" b="1" dirty="0"/>
          </a:p>
          <a:p>
            <a:endParaRPr lang="en-US" altLang="zh-CN" dirty="0" smtClean="0"/>
          </a:p>
          <a:p>
            <a:endParaRPr lang="zh-CN" altLang="en-US" dirty="0"/>
          </a:p>
        </p:txBody>
      </p:sp>
    </p:spTree>
    <p:extLst>
      <p:ext uri="{BB962C8B-B14F-4D97-AF65-F5344CB8AC3E}">
        <p14:creationId xmlns:p14="http://schemas.microsoft.com/office/powerpoint/2010/main" val="23388239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32656"/>
            <a:ext cx="9144000" cy="1143000"/>
          </a:xfrm>
        </p:spPr>
        <p:txBody>
          <a:bodyPr>
            <a:noAutofit/>
          </a:bodyPr>
          <a:lstStyle/>
          <a:p>
            <a:r>
              <a:rPr lang="zh-CN" altLang="zh-CN" sz="4000" b="1" dirty="0">
                <a:solidFill>
                  <a:srgbClr val="FF0000"/>
                </a:solidFill>
              </a:rPr>
              <a:t>其它温室气体（主要为</a:t>
            </a:r>
            <a:r>
              <a:rPr lang="en-US" altLang="zh-CN" sz="4000" b="1" dirty="0">
                <a:solidFill>
                  <a:srgbClr val="FF0000"/>
                </a:solidFill>
              </a:rPr>
              <a:t>CO</a:t>
            </a:r>
            <a:r>
              <a:rPr lang="en-US" altLang="zh-CN" sz="4000" b="1" baseline="-25000" dirty="0">
                <a:solidFill>
                  <a:srgbClr val="FF0000"/>
                </a:solidFill>
              </a:rPr>
              <a:t>2</a:t>
            </a:r>
            <a:r>
              <a:rPr lang="zh-CN" altLang="zh-CN" sz="4000" b="1" dirty="0" smtClean="0">
                <a:solidFill>
                  <a:srgbClr val="FF0000"/>
                </a:solidFill>
              </a:rPr>
              <a:t>）提供</a:t>
            </a:r>
            <a:r>
              <a:rPr lang="zh-CN" altLang="zh-CN" sz="4000" b="1" dirty="0">
                <a:solidFill>
                  <a:srgbClr val="FF0000"/>
                </a:solidFill>
              </a:rPr>
              <a:t>了可以维持大气中现有水汽水平的温度结构</a:t>
            </a:r>
            <a:endParaRPr lang="zh-CN" altLang="en-US" sz="4000" b="1" dirty="0">
              <a:solidFill>
                <a:srgbClr val="FF0000"/>
              </a:solidFill>
            </a:endParaRPr>
          </a:p>
        </p:txBody>
      </p:sp>
      <p:sp>
        <p:nvSpPr>
          <p:cNvPr id="3" name="内容占位符 2"/>
          <p:cNvSpPr>
            <a:spLocks noGrp="1"/>
          </p:cNvSpPr>
          <p:nvPr>
            <p:ph idx="1"/>
          </p:nvPr>
        </p:nvSpPr>
        <p:spPr/>
        <p:txBody>
          <a:bodyPr>
            <a:normAutofit/>
          </a:bodyPr>
          <a:lstStyle/>
          <a:p>
            <a:r>
              <a:rPr lang="zh-CN" altLang="zh-CN" b="1" dirty="0">
                <a:solidFill>
                  <a:srgbClr val="0070C0"/>
                </a:solidFill>
              </a:rPr>
              <a:t>目前，水汽在地球大气中有着最强的温室效应。</a:t>
            </a:r>
            <a:r>
              <a:rPr lang="zh-CN" altLang="zh-CN" b="1" dirty="0" smtClean="0">
                <a:solidFill>
                  <a:srgbClr val="0070C0"/>
                </a:solidFill>
              </a:rPr>
              <a:t>但是其它温室气体（主要为</a:t>
            </a:r>
            <a:r>
              <a:rPr lang="en-US" altLang="zh-CN" b="1" dirty="0" smtClean="0">
                <a:solidFill>
                  <a:srgbClr val="0070C0"/>
                </a:solidFill>
              </a:rPr>
              <a:t>CO</a:t>
            </a:r>
            <a:r>
              <a:rPr lang="en-US" altLang="zh-CN" b="1" baseline="-25000" dirty="0" smtClean="0">
                <a:solidFill>
                  <a:srgbClr val="0070C0"/>
                </a:solidFill>
              </a:rPr>
              <a:t>2</a:t>
            </a:r>
            <a:r>
              <a:rPr lang="zh-CN" altLang="zh-CN" b="1" dirty="0" smtClean="0">
                <a:solidFill>
                  <a:srgbClr val="0070C0"/>
                </a:solidFill>
              </a:rPr>
              <a:t>）对</a:t>
            </a:r>
            <a:r>
              <a:rPr lang="zh-CN" altLang="zh-CN" b="1" dirty="0">
                <a:solidFill>
                  <a:srgbClr val="0070C0"/>
                </a:solidFill>
              </a:rPr>
              <a:t>维持大气中水汽的存在是必需的</a:t>
            </a:r>
            <a:r>
              <a:rPr lang="zh-CN" altLang="zh-CN" b="1" dirty="0" smtClean="0">
                <a:solidFill>
                  <a:srgbClr val="0070C0"/>
                </a:solidFill>
              </a:rPr>
              <a:t>。</a:t>
            </a:r>
            <a:endParaRPr lang="en-US" altLang="zh-CN" b="1" dirty="0" smtClean="0">
              <a:solidFill>
                <a:srgbClr val="0070C0"/>
              </a:solidFill>
            </a:endParaRPr>
          </a:p>
          <a:p>
            <a:r>
              <a:rPr lang="zh-CN" altLang="zh-CN" b="1" dirty="0" smtClean="0"/>
              <a:t>虽然</a:t>
            </a:r>
            <a:r>
              <a:rPr lang="en-US" altLang="zh-CN" b="1" dirty="0"/>
              <a:t>CO</a:t>
            </a:r>
            <a:r>
              <a:rPr lang="en-US" altLang="zh-CN" b="1" baseline="-25000" dirty="0"/>
              <a:t>2</a:t>
            </a:r>
            <a:r>
              <a:rPr lang="zh-CN" altLang="zh-CN" b="1" dirty="0"/>
              <a:t>是</a:t>
            </a:r>
            <a:r>
              <a:rPr lang="zh-CN" altLang="zh-CN" b="1" dirty="0" smtClean="0"/>
              <a:t>气候</a:t>
            </a:r>
            <a:r>
              <a:rPr lang="zh-CN" altLang="en-US" b="1" dirty="0" smtClean="0"/>
              <a:t>变化</a:t>
            </a:r>
            <a:r>
              <a:rPr lang="zh-CN" altLang="zh-CN" b="1" dirty="0" smtClean="0"/>
              <a:t>中主要人为</a:t>
            </a:r>
            <a:r>
              <a:rPr lang="zh-CN" altLang="en-US" b="1" dirty="0" smtClean="0"/>
              <a:t>驱动力</a:t>
            </a:r>
            <a:r>
              <a:rPr lang="zh-CN" altLang="zh-CN" b="1" dirty="0" smtClean="0"/>
              <a:t>，</a:t>
            </a:r>
            <a:r>
              <a:rPr lang="zh-CN" altLang="zh-CN" b="1" dirty="0"/>
              <a:t>而</a:t>
            </a:r>
            <a:r>
              <a:rPr lang="zh-CN" altLang="zh-CN" b="1" dirty="0" smtClean="0"/>
              <a:t>水汽</a:t>
            </a:r>
            <a:r>
              <a:rPr lang="zh-CN" altLang="en-US" b="1" dirty="0" smtClean="0"/>
              <a:t>却起着</a:t>
            </a:r>
            <a:r>
              <a:rPr lang="zh-CN" altLang="zh-CN" b="1" dirty="0" smtClean="0"/>
              <a:t>强力</a:t>
            </a:r>
            <a:r>
              <a:rPr lang="zh-CN" altLang="zh-CN" b="1" dirty="0"/>
              <a:t>而又快速的</a:t>
            </a:r>
            <a:r>
              <a:rPr lang="zh-CN" altLang="zh-CN" b="1" dirty="0" smtClean="0"/>
              <a:t>反馈</a:t>
            </a:r>
            <a:r>
              <a:rPr lang="zh-CN" altLang="en-US" b="1" dirty="0" smtClean="0"/>
              <a:t>作用</a:t>
            </a:r>
            <a:r>
              <a:rPr lang="zh-CN" altLang="zh-CN" b="1" dirty="0" smtClean="0"/>
              <a:t>，</a:t>
            </a:r>
            <a:r>
              <a:rPr lang="zh-CN" altLang="zh-CN" b="1" dirty="0"/>
              <a:t>可以将任何初始的</a:t>
            </a:r>
            <a:r>
              <a:rPr lang="zh-CN" altLang="zh-CN" b="1" dirty="0" smtClean="0"/>
              <a:t>强迫放大</a:t>
            </a:r>
            <a:r>
              <a:rPr lang="zh-CN" altLang="zh-CN" b="1" dirty="0"/>
              <a:t>两到三倍</a:t>
            </a:r>
            <a:r>
              <a:rPr lang="zh-CN" altLang="zh-CN" b="1" dirty="0" smtClean="0"/>
              <a:t>。</a:t>
            </a:r>
            <a:endParaRPr lang="en-US" altLang="zh-CN" b="1" dirty="0" smtClean="0"/>
          </a:p>
          <a:p>
            <a:r>
              <a:rPr lang="zh-CN" altLang="en-US" b="1" dirty="0" smtClean="0">
                <a:solidFill>
                  <a:srgbClr val="0070C0"/>
                </a:solidFill>
              </a:rPr>
              <a:t>虽然</a:t>
            </a:r>
            <a:r>
              <a:rPr lang="zh-CN" altLang="zh-CN" b="1" dirty="0" smtClean="0">
                <a:solidFill>
                  <a:srgbClr val="0070C0"/>
                </a:solidFill>
              </a:rPr>
              <a:t>水汽</a:t>
            </a:r>
            <a:r>
              <a:rPr lang="zh-CN" altLang="zh-CN" b="1" dirty="0">
                <a:solidFill>
                  <a:srgbClr val="0070C0"/>
                </a:solidFill>
              </a:rPr>
              <a:t>不是一</a:t>
            </a:r>
            <a:r>
              <a:rPr lang="zh-CN" altLang="zh-CN" b="1" dirty="0" smtClean="0">
                <a:solidFill>
                  <a:srgbClr val="0070C0"/>
                </a:solidFill>
              </a:rPr>
              <a:t>个初始</a:t>
            </a:r>
            <a:r>
              <a:rPr lang="zh-CN" altLang="zh-CN" b="1" dirty="0">
                <a:solidFill>
                  <a:srgbClr val="0070C0"/>
                </a:solidFill>
              </a:rPr>
              <a:t>强迫，但却是气候变化的一个根本指示器。</a:t>
            </a:r>
          </a:p>
          <a:p>
            <a:endParaRPr lang="zh-CN" altLang="en-US" dirty="0"/>
          </a:p>
        </p:txBody>
      </p:sp>
    </p:spTree>
    <p:extLst>
      <p:ext uri="{BB962C8B-B14F-4D97-AF65-F5344CB8AC3E}">
        <p14:creationId xmlns:p14="http://schemas.microsoft.com/office/powerpoint/2010/main" val="195657101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Documents and Settings\PJAY\桌面\WGI_AR5_Ch08FiguresJPG\WGI_AR5_FigFAQ8.1-1.jpg"/>
          <p:cNvPicPr>
            <a:picLocks noChangeAspect="1" noChangeArrowheads="1"/>
          </p:cNvPicPr>
          <p:nvPr/>
        </p:nvPicPr>
        <p:blipFill>
          <a:blip r:embed="rId2"/>
          <a:srcRect/>
          <a:stretch>
            <a:fillRect/>
          </a:stretch>
        </p:blipFill>
        <p:spPr bwMode="auto">
          <a:xfrm>
            <a:off x="642910" y="0"/>
            <a:ext cx="7858180" cy="5357826"/>
          </a:xfrm>
          <a:prstGeom prst="rect">
            <a:avLst/>
          </a:prstGeom>
          <a:noFill/>
        </p:spPr>
      </p:pic>
      <p:sp>
        <p:nvSpPr>
          <p:cNvPr id="3" name="TextBox 2"/>
          <p:cNvSpPr txBox="1"/>
          <p:nvPr/>
        </p:nvSpPr>
        <p:spPr>
          <a:xfrm>
            <a:off x="0" y="5380672"/>
            <a:ext cx="9144000" cy="1477328"/>
          </a:xfrm>
          <a:prstGeom prst="rect">
            <a:avLst/>
          </a:prstGeom>
          <a:noFill/>
        </p:spPr>
        <p:txBody>
          <a:bodyPr wrap="square" rtlCol="0">
            <a:spAutoFit/>
          </a:bodyPr>
          <a:lstStyle/>
          <a:p>
            <a:r>
              <a:rPr lang="en-US" altLang="zh-CN" dirty="0" smtClean="0"/>
              <a:t>FAQ8.1  </a:t>
            </a:r>
            <a:r>
              <a:rPr lang="zh-CN" altLang="en-US" dirty="0" smtClean="0"/>
              <a:t>水循环及其与温室效应相互作用的示意图。左上角表示空气中水汽含量的相对增加与温度增加的关系（约</a:t>
            </a:r>
            <a:r>
              <a:rPr lang="en-US" altLang="zh-CN" dirty="0" smtClean="0"/>
              <a:t>7%/</a:t>
            </a:r>
            <a:r>
              <a:rPr lang="zh-CN" altLang="en-US" dirty="0" smtClean="0"/>
              <a:t>度）。白色的卷状图标表示蒸发，可以同降水相抵消，使水循环成为闭合系统。红色箭头表示红外辐射，它被水汽和其他气体吸收，作为温室效应的一个组成部分。该图不包含平流层过程。温度增加导致水汽含量增加，从而加大了温室效应，</a:t>
            </a:r>
            <a:r>
              <a:rPr lang="zh-CN" altLang="en-US" b="1" dirty="0" smtClean="0">
                <a:solidFill>
                  <a:srgbClr val="FF0000"/>
                </a:solidFill>
              </a:rPr>
              <a:t>这个过程被称为水汽反馈</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几个问题解释</a:t>
            </a:r>
            <a:endParaRPr lang="zh-CN" altLang="en-US" b="1" dirty="0"/>
          </a:p>
        </p:txBody>
      </p:sp>
      <p:sp>
        <p:nvSpPr>
          <p:cNvPr id="3" name="内容占位符 2"/>
          <p:cNvSpPr>
            <a:spLocks noGrp="1"/>
          </p:cNvSpPr>
          <p:nvPr>
            <p:ph idx="1"/>
          </p:nvPr>
        </p:nvSpPr>
        <p:spPr/>
        <p:txBody>
          <a:bodyPr>
            <a:normAutofit fontScale="92500" lnSpcReduction="20000"/>
          </a:bodyPr>
          <a:lstStyle/>
          <a:p>
            <a:r>
              <a:rPr lang="zh-CN" altLang="en-US" dirty="0"/>
              <a:t>什么叫辐射强迫？</a:t>
            </a:r>
            <a:endParaRPr lang="en-US" altLang="zh-CN" dirty="0"/>
          </a:p>
          <a:p>
            <a:endParaRPr lang="en-US" altLang="zh-CN" dirty="0"/>
          </a:p>
          <a:p>
            <a:r>
              <a:rPr lang="en-US" altLang="zh-CN" dirty="0"/>
              <a:t>AR5</a:t>
            </a:r>
            <a:r>
              <a:rPr lang="zh-CN" altLang="en-US" dirty="0"/>
              <a:t>辐射强迫图解释；</a:t>
            </a:r>
            <a:endParaRPr lang="en-US" altLang="zh-CN" dirty="0"/>
          </a:p>
          <a:p>
            <a:endParaRPr lang="en-US" altLang="zh-CN" dirty="0"/>
          </a:p>
          <a:p>
            <a:r>
              <a:rPr lang="en-US" altLang="zh-CN" dirty="0"/>
              <a:t>GWP</a:t>
            </a:r>
            <a:r>
              <a:rPr lang="zh-CN" altLang="en-US" dirty="0"/>
              <a:t>和</a:t>
            </a:r>
            <a:r>
              <a:rPr lang="en-US" altLang="zh-CN" dirty="0"/>
              <a:t>GTP</a:t>
            </a:r>
            <a:r>
              <a:rPr lang="zh-CN" altLang="en-US" dirty="0"/>
              <a:t>的概念简介</a:t>
            </a:r>
            <a:endParaRPr lang="en-US" altLang="zh-CN" dirty="0"/>
          </a:p>
          <a:p>
            <a:endParaRPr lang="en-US" altLang="zh-CN" dirty="0"/>
          </a:p>
          <a:p>
            <a:r>
              <a:rPr lang="zh-CN" altLang="en-US" dirty="0"/>
              <a:t>水汽对</a:t>
            </a:r>
            <a:r>
              <a:rPr lang="zh-CN" altLang="en-US" dirty="0" smtClean="0"/>
              <a:t>气候变化的重要性？</a:t>
            </a:r>
            <a:endParaRPr lang="en-US" altLang="zh-CN" dirty="0"/>
          </a:p>
          <a:p>
            <a:endParaRPr lang="en-US" altLang="zh-CN" dirty="0"/>
          </a:p>
          <a:p>
            <a:r>
              <a:rPr lang="zh-CN" altLang="en-US" b="1" dirty="0">
                <a:solidFill>
                  <a:srgbClr val="FF0000"/>
                </a:solidFill>
              </a:rPr>
              <a:t>结论</a:t>
            </a:r>
          </a:p>
          <a:p>
            <a:endParaRPr lang="zh-CN" altLang="en-US" dirty="0"/>
          </a:p>
        </p:txBody>
      </p:sp>
    </p:spTree>
    <p:extLst>
      <p:ext uri="{BB962C8B-B14F-4D97-AF65-F5344CB8AC3E}">
        <p14:creationId xmlns:p14="http://schemas.microsoft.com/office/powerpoint/2010/main" val="6870803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1556792"/>
            <a:ext cx="9036496" cy="5112568"/>
          </a:xfrm>
        </p:spPr>
        <p:txBody>
          <a:bodyPr>
            <a:normAutofit/>
          </a:bodyPr>
          <a:lstStyle/>
          <a:p>
            <a:r>
              <a:rPr lang="zh-CN" altLang="zh-CN" b="1" dirty="0" smtClean="0">
                <a:solidFill>
                  <a:srgbClr val="0070C0"/>
                </a:solidFill>
              </a:rPr>
              <a:t>人类</a:t>
            </a:r>
            <a:r>
              <a:rPr lang="zh-CN" altLang="zh-CN" b="1" dirty="0">
                <a:solidFill>
                  <a:srgbClr val="0070C0"/>
                </a:solidFill>
              </a:rPr>
              <a:t>活动导致的混合温室气体（</a:t>
            </a:r>
            <a:r>
              <a:rPr lang="en-US" altLang="zh-CN" b="1" dirty="0">
                <a:solidFill>
                  <a:srgbClr val="0070C0"/>
                </a:solidFill>
              </a:rPr>
              <a:t>WMGHGs</a:t>
            </a:r>
            <a:r>
              <a:rPr lang="zh-CN" altLang="zh-CN" b="1" dirty="0">
                <a:solidFill>
                  <a:srgbClr val="0070C0"/>
                </a:solidFill>
              </a:rPr>
              <a:t>）的增加已经大幅度地加强了温室效应，其导致的强迫将继续增加</a:t>
            </a:r>
            <a:r>
              <a:rPr lang="zh-CN" altLang="zh-CN" b="1" dirty="0" smtClean="0">
                <a:solidFill>
                  <a:srgbClr val="0070C0"/>
                </a:solidFill>
              </a:rPr>
              <a:t>。</a:t>
            </a:r>
            <a:endParaRPr lang="en-US" altLang="zh-CN" b="1" dirty="0" smtClean="0">
              <a:solidFill>
                <a:srgbClr val="0070C0"/>
              </a:solidFill>
            </a:endParaRPr>
          </a:p>
          <a:p>
            <a:endParaRPr lang="en-US" altLang="zh-CN" b="1" dirty="0" smtClean="0">
              <a:solidFill>
                <a:srgbClr val="0070C0"/>
              </a:solidFill>
            </a:endParaRPr>
          </a:p>
          <a:p>
            <a:r>
              <a:rPr lang="zh-CN" altLang="zh-CN" b="1" dirty="0" smtClean="0"/>
              <a:t>气溶胶</a:t>
            </a:r>
            <a:r>
              <a:rPr lang="zh-CN" altLang="zh-CN" b="1" dirty="0"/>
              <a:t>部分地抵消了</a:t>
            </a:r>
            <a:r>
              <a:rPr lang="en-US" altLang="zh-CN" b="1" dirty="0"/>
              <a:t>WMGHGs</a:t>
            </a:r>
            <a:r>
              <a:rPr lang="zh-CN" altLang="zh-CN" b="1" dirty="0"/>
              <a:t>的强迫，是气候变化中总的人为强迫的最不确定部分。 </a:t>
            </a:r>
            <a:endParaRPr lang="en-US" altLang="zh-CN" b="1" dirty="0" smtClean="0"/>
          </a:p>
          <a:p>
            <a:pPr marL="0" indent="0">
              <a:buNone/>
            </a:pPr>
            <a:endParaRPr lang="en-US" altLang="zh-CN" b="1" dirty="0"/>
          </a:p>
          <a:p>
            <a:endParaRPr lang="zh-CN" altLang="en-US" dirty="0"/>
          </a:p>
        </p:txBody>
      </p:sp>
      <p:sp>
        <p:nvSpPr>
          <p:cNvPr id="4" name="标题 1"/>
          <p:cNvSpPr>
            <a:spLocks noGrp="1"/>
          </p:cNvSpPr>
          <p:nvPr>
            <p:ph type="title"/>
          </p:nvPr>
        </p:nvSpPr>
        <p:spPr>
          <a:xfrm>
            <a:off x="0" y="188640"/>
            <a:ext cx="9144000" cy="1143000"/>
          </a:xfrm>
        </p:spPr>
        <p:txBody>
          <a:bodyPr>
            <a:normAutofit fontScale="90000"/>
          </a:bodyPr>
          <a:lstStyle/>
          <a:p>
            <a:r>
              <a:rPr lang="en-US" altLang="zh-CN" b="1" dirty="0">
                <a:solidFill>
                  <a:srgbClr val="FF0000"/>
                </a:solidFill>
                <a:latin typeface="Times New Roman" pitchFamily="18" charset="0"/>
                <a:cs typeface="Times New Roman" pitchFamily="18" charset="0"/>
              </a:rPr>
              <a:t>IPCC AR5</a:t>
            </a:r>
            <a:r>
              <a:rPr lang="zh-CN" altLang="zh-CN" b="1" dirty="0">
                <a:solidFill>
                  <a:srgbClr val="FF0000"/>
                </a:solidFill>
                <a:latin typeface="Times New Roman" pitchFamily="18" charset="0"/>
                <a:cs typeface="Times New Roman" pitchFamily="18" charset="0"/>
              </a:rPr>
              <a:t>有关人为和自然辐射</a:t>
            </a:r>
            <a:r>
              <a:rPr lang="zh-CN" altLang="zh-CN" b="1" dirty="0" smtClean="0">
                <a:solidFill>
                  <a:srgbClr val="FF0000"/>
                </a:solidFill>
                <a:latin typeface="Times New Roman" pitchFamily="18" charset="0"/>
                <a:cs typeface="Times New Roman" pitchFamily="18" charset="0"/>
              </a:rPr>
              <a:t>强迫</a:t>
            </a:r>
            <a:r>
              <a:rPr lang="en-US" altLang="zh-CN" b="1" dirty="0" smtClean="0">
                <a:solidFill>
                  <a:srgbClr val="FF0000"/>
                </a:solidFill>
                <a:latin typeface="Times New Roman" pitchFamily="18" charset="0"/>
                <a:cs typeface="Times New Roman" pitchFamily="18" charset="0"/>
              </a:rPr>
              <a:t/>
            </a:r>
            <a:br>
              <a:rPr lang="en-US" altLang="zh-CN" b="1" dirty="0" smtClean="0">
                <a:solidFill>
                  <a:srgbClr val="FF0000"/>
                </a:solidFill>
                <a:latin typeface="Times New Roman" pitchFamily="18" charset="0"/>
                <a:cs typeface="Times New Roman" pitchFamily="18" charset="0"/>
              </a:rPr>
            </a:br>
            <a:r>
              <a:rPr lang="zh-CN" altLang="zh-CN" b="1" dirty="0" smtClean="0">
                <a:solidFill>
                  <a:srgbClr val="FF0000"/>
                </a:solidFill>
                <a:latin typeface="Times New Roman" pitchFamily="18" charset="0"/>
                <a:cs typeface="Times New Roman" pitchFamily="18" charset="0"/>
              </a:rPr>
              <a:t>的结论</a:t>
            </a:r>
            <a:endParaRPr lang="zh-CN" altLang="en-US"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12666517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1196752"/>
            <a:ext cx="9036496" cy="5661248"/>
          </a:xfrm>
        </p:spPr>
        <p:txBody>
          <a:bodyPr>
            <a:normAutofit fontScale="85000" lnSpcReduction="10000"/>
          </a:bodyPr>
          <a:lstStyle/>
          <a:p>
            <a:r>
              <a:rPr lang="zh-CN" altLang="zh-CN" b="1" dirty="0" smtClean="0"/>
              <a:t>混合</a:t>
            </a:r>
            <a:r>
              <a:rPr lang="zh-CN" altLang="zh-CN" b="1" dirty="0"/>
              <a:t>温室气体的辐射强迫是</a:t>
            </a:r>
            <a:r>
              <a:rPr lang="en-US" altLang="zh-CN" b="1" dirty="0"/>
              <a:t>2.83</a:t>
            </a:r>
            <a:r>
              <a:rPr lang="zh-CN" altLang="zh-CN" b="1" dirty="0"/>
              <a:t>（</a:t>
            </a:r>
            <a:r>
              <a:rPr lang="en-US" altLang="zh-CN" b="1" dirty="0"/>
              <a:t>2.54~3.12</a:t>
            </a:r>
            <a:r>
              <a:rPr lang="zh-CN" altLang="zh-CN" b="1" dirty="0"/>
              <a:t>）</a:t>
            </a:r>
            <a:r>
              <a:rPr lang="en-US" altLang="zh-CN" b="1" dirty="0"/>
              <a:t>W/m</a:t>
            </a:r>
            <a:r>
              <a:rPr lang="en-US" altLang="zh-CN" b="1" baseline="30000" dirty="0"/>
              <a:t>2</a:t>
            </a:r>
            <a:r>
              <a:rPr lang="zh-CN" altLang="zh-CN" b="1" dirty="0"/>
              <a:t>，与</a:t>
            </a:r>
            <a:r>
              <a:rPr lang="en-US" altLang="zh-CN" b="1" dirty="0"/>
              <a:t>2005</a:t>
            </a:r>
            <a:r>
              <a:rPr lang="zh-CN" altLang="zh-CN" b="1" dirty="0"/>
              <a:t>年的</a:t>
            </a:r>
            <a:r>
              <a:rPr lang="en-US" altLang="zh-CN" b="1" dirty="0"/>
              <a:t>AR4</a:t>
            </a:r>
            <a:r>
              <a:rPr lang="zh-CN" altLang="zh-CN" b="1" dirty="0"/>
              <a:t>相比，增加了</a:t>
            </a:r>
            <a:r>
              <a:rPr lang="en-US" altLang="zh-CN" b="1" dirty="0"/>
              <a:t>8%</a:t>
            </a:r>
            <a:r>
              <a:rPr lang="zh-CN" altLang="zh-CN" b="1" dirty="0" smtClean="0"/>
              <a:t>。</a:t>
            </a:r>
            <a:endParaRPr lang="en-US" altLang="zh-CN" b="1" dirty="0" smtClean="0"/>
          </a:p>
          <a:p>
            <a:r>
              <a:rPr lang="zh-CN" altLang="zh-CN" b="1" dirty="0" smtClean="0">
                <a:solidFill>
                  <a:srgbClr val="0070C0"/>
                </a:solidFill>
              </a:rPr>
              <a:t>自</a:t>
            </a:r>
            <a:r>
              <a:rPr lang="en-US" altLang="zh-CN" b="1" dirty="0">
                <a:solidFill>
                  <a:srgbClr val="0070C0"/>
                </a:solidFill>
              </a:rPr>
              <a:t>AR4</a:t>
            </a:r>
            <a:r>
              <a:rPr lang="zh-CN" altLang="zh-CN" b="1" dirty="0">
                <a:solidFill>
                  <a:srgbClr val="0070C0"/>
                </a:solidFill>
              </a:rPr>
              <a:t>以来，气溶胶强迫的数值在减小，其中由气溶胶</a:t>
            </a:r>
            <a:r>
              <a:rPr lang="en-US" altLang="zh-CN" b="1" dirty="0">
                <a:solidFill>
                  <a:srgbClr val="0070C0"/>
                </a:solidFill>
              </a:rPr>
              <a:t>-</a:t>
            </a:r>
            <a:r>
              <a:rPr lang="zh-CN" altLang="zh-CN" b="1" dirty="0">
                <a:solidFill>
                  <a:srgbClr val="0070C0"/>
                </a:solidFill>
              </a:rPr>
              <a:t>辐射相互作用产生的有效辐射强迫为</a:t>
            </a:r>
            <a:r>
              <a:rPr lang="en-US" altLang="zh-CN" b="1" dirty="0">
                <a:solidFill>
                  <a:srgbClr val="0070C0"/>
                </a:solidFill>
              </a:rPr>
              <a:t>-0.45</a:t>
            </a:r>
            <a:r>
              <a:rPr lang="zh-CN" altLang="zh-CN" b="1" dirty="0">
                <a:solidFill>
                  <a:srgbClr val="0070C0"/>
                </a:solidFill>
              </a:rPr>
              <a:t>（</a:t>
            </a:r>
            <a:r>
              <a:rPr lang="en-US" altLang="zh-CN" b="1" dirty="0">
                <a:solidFill>
                  <a:srgbClr val="0070C0"/>
                </a:solidFill>
              </a:rPr>
              <a:t>-0.95~0.05</a:t>
            </a:r>
            <a:r>
              <a:rPr lang="zh-CN" altLang="zh-CN" b="1" dirty="0">
                <a:solidFill>
                  <a:srgbClr val="0070C0"/>
                </a:solidFill>
              </a:rPr>
              <a:t>）</a:t>
            </a:r>
            <a:r>
              <a:rPr lang="en-US" altLang="zh-CN" b="1" dirty="0">
                <a:solidFill>
                  <a:srgbClr val="0070C0"/>
                </a:solidFill>
              </a:rPr>
              <a:t>W/m</a:t>
            </a:r>
            <a:r>
              <a:rPr lang="en-US" altLang="zh-CN" b="1" baseline="30000" dirty="0">
                <a:solidFill>
                  <a:srgbClr val="0070C0"/>
                </a:solidFill>
              </a:rPr>
              <a:t>2</a:t>
            </a:r>
            <a:r>
              <a:rPr lang="zh-CN" altLang="zh-CN" b="1" dirty="0">
                <a:solidFill>
                  <a:srgbClr val="0070C0"/>
                </a:solidFill>
              </a:rPr>
              <a:t>，气溶胶</a:t>
            </a:r>
            <a:r>
              <a:rPr lang="en-US" altLang="zh-CN" b="1" dirty="0">
                <a:solidFill>
                  <a:srgbClr val="0070C0"/>
                </a:solidFill>
              </a:rPr>
              <a:t>-</a:t>
            </a:r>
            <a:r>
              <a:rPr lang="zh-CN" altLang="zh-CN" b="1" dirty="0">
                <a:solidFill>
                  <a:srgbClr val="0070C0"/>
                </a:solidFill>
              </a:rPr>
              <a:t>云相互作用产生的有效辐射强迫为</a:t>
            </a:r>
            <a:r>
              <a:rPr lang="en-US" altLang="zh-CN" b="1" dirty="0">
                <a:solidFill>
                  <a:srgbClr val="0070C0"/>
                </a:solidFill>
              </a:rPr>
              <a:t>-0.45</a:t>
            </a:r>
            <a:r>
              <a:rPr lang="zh-CN" altLang="zh-CN" b="1" dirty="0">
                <a:solidFill>
                  <a:srgbClr val="0070C0"/>
                </a:solidFill>
              </a:rPr>
              <a:t>（</a:t>
            </a:r>
            <a:r>
              <a:rPr lang="en-US" altLang="zh-CN" b="1" dirty="0">
                <a:solidFill>
                  <a:srgbClr val="0070C0"/>
                </a:solidFill>
              </a:rPr>
              <a:t>-1.2~0</a:t>
            </a:r>
            <a:r>
              <a:rPr lang="zh-CN" altLang="zh-CN" b="1" dirty="0">
                <a:solidFill>
                  <a:srgbClr val="0070C0"/>
                </a:solidFill>
              </a:rPr>
              <a:t>）</a:t>
            </a:r>
            <a:r>
              <a:rPr lang="en-US" altLang="zh-CN" b="1" dirty="0">
                <a:solidFill>
                  <a:srgbClr val="0070C0"/>
                </a:solidFill>
              </a:rPr>
              <a:t>W/m</a:t>
            </a:r>
            <a:r>
              <a:rPr lang="en-US" altLang="zh-CN" b="1" baseline="30000" dirty="0">
                <a:solidFill>
                  <a:srgbClr val="0070C0"/>
                </a:solidFill>
              </a:rPr>
              <a:t>2</a:t>
            </a:r>
            <a:r>
              <a:rPr lang="zh-CN" altLang="zh-CN" b="1" dirty="0">
                <a:solidFill>
                  <a:srgbClr val="0070C0"/>
                </a:solidFill>
              </a:rPr>
              <a:t>，</a:t>
            </a:r>
            <a:r>
              <a:rPr lang="zh-CN" altLang="zh-CN" b="1" dirty="0">
                <a:solidFill>
                  <a:srgbClr val="FF0000"/>
                </a:solidFill>
              </a:rPr>
              <a:t>总的气溶胶有效辐射强迫估计值为</a:t>
            </a:r>
            <a:r>
              <a:rPr lang="en-US" altLang="zh-CN" b="1" dirty="0">
                <a:solidFill>
                  <a:srgbClr val="FF0000"/>
                </a:solidFill>
              </a:rPr>
              <a:t>-0.9</a:t>
            </a:r>
            <a:r>
              <a:rPr lang="zh-CN" altLang="zh-CN" b="1" dirty="0">
                <a:solidFill>
                  <a:srgbClr val="FF0000"/>
                </a:solidFill>
              </a:rPr>
              <a:t>（</a:t>
            </a:r>
            <a:r>
              <a:rPr lang="en-US" altLang="zh-CN" b="1" dirty="0">
                <a:solidFill>
                  <a:srgbClr val="FF0000"/>
                </a:solidFill>
              </a:rPr>
              <a:t>-1.9~0.1</a:t>
            </a:r>
            <a:r>
              <a:rPr lang="zh-CN" altLang="zh-CN" b="1" dirty="0">
                <a:solidFill>
                  <a:srgbClr val="FF0000"/>
                </a:solidFill>
              </a:rPr>
              <a:t>）</a:t>
            </a:r>
            <a:r>
              <a:rPr lang="en-US" altLang="zh-CN" b="1" dirty="0">
                <a:solidFill>
                  <a:srgbClr val="FF0000"/>
                </a:solidFill>
              </a:rPr>
              <a:t>W/m</a:t>
            </a:r>
            <a:r>
              <a:rPr lang="en-US" altLang="zh-CN" b="1" baseline="30000" dirty="0">
                <a:solidFill>
                  <a:srgbClr val="FF0000"/>
                </a:solidFill>
              </a:rPr>
              <a:t>2</a:t>
            </a:r>
            <a:r>
              <a:rPr lang="zh-CN" altLang="zh-CN" b="1" dirty="0" smtClean="0">
                <a:solidFill>
                  <a:srgbClr val="0070C0"/>
                </a:solidFill>
              </a:rPr>
              <a:t>。</a:t>
            </a:r>
            <a:endParaRPr lang="en-US" altLang="zh-CN" b="1" dirty="0" smtClean="0">
              <a:solidFill>
                <a:srgbClr val="0070C0"/>
              </a:solidFill>
            </a:endParaRPr>
          </a:p>
          <a:p>
            <a:r>
              <a:rPr lang="zh-CN" altLang="zh-CN" b="1" dirty="0" smtClean="0">
                <a:solidFill>
                  <a:srgbClr val="0070C0"/>
                </a:solidFill>
              </a:rPr>
              <a:t>虽然</a:t>
            </a:r>
            <a:r>
              <a:rPr lang="zh-CN" altLang="zh-CN" b="1" dirty="0">
                <a:solidFill>
                  <a:srgbClr val="0070C0"/>
                </a:solidFill>
              </a:rPr>
              <a:t>自</a:t>
            </a:r>
            <a:r>
              <a:rPr lang="en-US" altLang="zh-CN" b="1" dirty="0">
                <a:solidFill>
                  <a:srgbClr val="0070C0"/>
                </a:solidFill>
              </a:rPr>
              <a:t>AR4</a:t>
            </a:r>
            <a:r>
              <a:rPr lang="zh-CN" altLang="zh-CN" b="1" dirty="0">
                <a:solidFill>
                  <a:srgbClr val="0070C0"/>
                </a:solidFill>
              </a:rPr>
              <a:t>以来在模式中包含了更多的气溶胶过程，由于模式和观测之间存在的差异，导致气溶胶强迫估计的不确定性与</a:t>
            </a:r>
            <a:r>
              <a:rPr lang="en-US" altLang="zh-CN" b="1" dirty="0">
                <a:solidFill>
                  <a:srgbClr val="0070C0"/>
                </a:solidFill>
              </a:rPr>
              <a:t>AR4</a:t>
            </a:r>
            <a:r>
              <a:rPr lang="zh-CN" altLang="zh-CN" b="1" dirty="0">
                <a:solidFill>
                  <a:srgbClr val="0070C0"/>
                </a:solidFill>
              </a:rPr>
              <a:t>相同。然而，仍有</a:t>
            </a:r>
            <a:r>
              <a:rPr lang="zh-CN" altLang="zh-CN" b="1" i="1" dirty="0">
                <a:solidFill>
                  <a:srgbClr val="0070C0"/>
                </a:solidFill>
              </a:rPr>
              <a:t>很高信度</a:t>
            </a:r>
            <a:r>
              <a:rPr lang="zh-CN" altLang="zh-CN" b="1" dirty="0">
                <a:solidFill>
                  <a:srgbClr val="0070C0"/>
                </a:solidFill>
              </a:rPr>
              <a:t>显示气溶胶已经抵消了很大部分由</a:t>
            </a:r>
            <a:r>
              <a:rPr lang="en-US" altLang="zh-CN" b="1" dirty="0">
                <a:solidFill>
                  <a:srgbClr val="0070C0"/>
                </a:solidFill>
              </a:rPr>
              <a:t>WMGHG</a:t>
            </a:r>
            <a:r>
              <a:rPr lang="zh-CN" altLang="zh-CN" b="1" dirty="0">
                <a:solidFill>
                  <a:srgbClr val="0070C0"/>
                </a:solidFill>
              </a:rPr>
              <a:t>造成的全球平均辐射强迫</a:t>
            </a:r>
            <a:r>
              <a:rPr lang="zh-CN" altLang="zh-CN" b="1" dirty="0" smtClean="0">
                <a:solidFill>
                  <a:srgbClr val="0070C0"/>
                </a:solidFill>
              </a:rPr>
              <a:t>。</a:t>
            </a:r>
            <a:endParaRPr lang="en-US" altLang="zh-CN" b="1" dirty="0" smtClean="0">
              <a:solidFill>
                <a:srgbClr val="0070C0"/>
              </a:solidFill>
            </a:endParaRPr>
          </a:p>
          <a:p>
            <a:r>
              <a:rPr lang="zh-CN" altLang="zh-CN" b="1" dirty="0" smtClean="0"/>
              <a:t>强有力</a:t>
            </a:r>
            <a:r>
              <a:rPr lang="zh-CN" altLang="zh-CN" b="1" dirty="0"/>
              <a:t>的证据表明人类活动造成的土地利用变化增加了地表反射率，其导致的辐射强迫为（</a:t>
            </a:r>
            <a:r>
              <a:rPr lang="en-US" altLang="zh-CN" b="1" dirty="0"/>
              <a:t>-0.15±0.10</a:t>
            </a:r>
            <a:r>
              <a:rPr lang="zh-CN" altLang="zh-CN" b="1" dirty="0"/>
              <a:t>）</a:t>
            </a:r>
            <a:r>
              <a:rPr lang="en-US" altLang="zh-CN" b="1" dirty="0"/>
              <a:t>W/m</a:t>
            </a:r>
            <a:r>
              <a:rPr lang="en-US" altLang="zh-CN" b="1" baseline="30000" dirty="0"/>
              <a:t>2</a:t>
            </a:r>
            <a:r>
              <a:rPr lang="zh-CN" altLang="zh-CN" b="1" dirty="0"/>
              <a:t>。</a:t>
            </a:r>
          </a:p>
          <a:p>
            <a:endParaRPr lang="zh-CN" altLang="en-US" dirty="0"/>
          </a:p>
        </p:txBody>
      </p:sp>
      <p:sp>
        <p:nvSpPr>
          <p:cNvPr id="4" name="标题 1"/>
          <p:cNvSpPr>
            <a:spLocks noGrp="1"/>
          </p:cNvSpPr>
          <p:nvPr>
            <p:ph type="title"/>
          </p:nvPr>
        </p:nvSpPr>
        <p:spPr>
          <a:xfrm>
            <a:off x="467544" y="188640"/>
            <a:ext cx="8229600" cy="792088"/>
          </a:xfrm>
        </p:spPr>
        <p:txBody>
          <a:bodyPr>
            <a:normAutofit/>
          </a:bodyPr>
          <a:lstStyle/>
          <a:p>
            <a:r>
              <a:rPr lang="en-US" altLang="zh-CN" sz="3600" b="1" dirty="0" smtClean="0">
                <a:solidFill>
                  <a:srgbClr val="FF0000"/>
                </a:solidFill>
              </a:rPr>
              <a:t>AR5“</a:t>
            </a:r>
            <a:r>
              <a:rPr lang="zh-CN" altLang="zh-CN" sz="3600" b="1" dirty="0">
                <a:solidFill>
                  <a:srgbClr val="FF0000"/>
                </a:solidFill>
              </a:rPr>
              <a:t>人为和自然辐射强迫</a:t>
            </a:r>
            <a:r>
              <a:rPr lang="en-US" altLang="zh-CN" sz="3600" b="1" dirty="0">
                <a:solidFill>
                  <a:srgbClr val="FF0000"/>
                </a:solidFill>
              </a:rPr>
              <a:t>”</a:t>
            </a:r>
            <a:r>
              <a:rPr lang="zh-CN" altLang="zh-CN" sz="3600" b="1" dirty="0" smtClean="0">
                <a:solidFill>
                  <a:srgbClr val="FF0000"/>
                </a:solidFill>
              </a:rPr>
              <a:t>的</a:t>
            </a:r>
            <a:r>
              <a:rPr lang="zh-CN" altLang="en-US" sz="3600" b="1" dirty="0" smtClean="0">
                <a:solidFill>
                  <a:srgbClr val="FF0000"/>
                </a:solidFill>
              </a:rPr>
              <a:t>主要结论</a:t>
            </a:r>
            <a:endParaRPr lang="zh-CN" altLang="en-US" sz="3600" dirty="0">
              <a:solidFill>
                <a:srgbClr val="FF0000"/>
              </a:solidFill>
            </a:endParaRPr>
          </a:p>
        </p:txBody>
      </p:sp>
    </p:spTree>
    <p:extLst>
      <p:ext uri="{BB962C8B-B14F-4D97-AF65-F5344CB8AC3E}">
        <p14:creationId xmlns:p14="http://schemas.microsoft.com/office/powerpoint/2010/main" val="6753069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836712"/>
            <a:ext cx="8208912" cy="4968552"/>
          </a:xfrm>
        </p:spPr>
        <p:txBody>
          <a:bodyPr>
            <a:normAutofit/>
          </a:bodyPr>
          <a:lstStyle/>
          <a:p>
            <a:pPr marL="0" indent="0">
              <a:buNone/>
            </a:pPr>
            <a:r>
              <a:rPr lang="en-US" altLang="zh-CN" b="1" dirty="0">
                <a:solidFill>
                  <a:srgbClr val="FF0000"/>
                </a:solidFill>
              </a:rPr>
              <a:t>AR5</a:t>
            </a:r>
            <a:r>
              <a:rPr lang="zh-CN" altLang="zh-CN" b="1" dirty="0">
                <a:solidFill>
                  <a:srgbClr val="FF0000"/>
                </a:solidFill>
              </a:rPr>
              <a:t>关于自然辐射强迫的主要结论是</a:t>
            </a:r>
            <a:r>
              <a:rPr lang="zh-CN" altLang="zh-CN" b="1" dirty="0" smtClean="0">
                <a:solidFill>
                  <a:srgbClr val="FF0000"/>
                </a:solidFill>
              </a:rPr>
              <a:t>：</a:t>
            </a:r>
            <a:endParaRPr lang="en-US" altLang="zh-CN" b="1" dirty="0" smtClean="0">
              <a:solidFill>
                <a:srgbClr val="FF0000"/>
              </a:solidFill>
            </a:endParaRPr>
          </a:p>
          <a:p>
            <a:endParaRPr lang="en-US" altLang="zh-CN" b="1" dirty="0" smtClean="0"/>
          </a:p>
          <a:p>
            <a:r>
              <a:rPr lang="zh-CN" altLang="zh-CN" b="1" dirty="0" smtClean="0"/>
              <a:t>关于</a:t>
            </a:r>
            <a:r>
              <a:rPr lang="zh-CN" altLang="zh-CN" b="1" dirty="0"/>
              <a:t>未来太阳辐射强迫的估计具有</a:t>
            </a:r>
            <a:r>
              <a:rPr lang="zh-CN" altLang="zh-CN" b="1" i="1" dirty="0"/>
              <a:t>很低信度</a:t>
            </a:r>
            <a:r>
              <a:rPr lang="zh-CN" altLang="zh-CN" b="1" dirty="0"/>
              <a:t>，而未来</a:t>
            </a:r>
            <a:r>
              <a:rPr lang="en-US" altLang="zh-CN" b="1" dirty="0"/>
              <a:t>TSI</a:t>
            </a:r>
            <a:r>
              <a:rPr lang="zh-CN" altLang="zh-CN" b="1" dirty="0"/>
              <a:t>辐射强迫的变化远小于温室气体增加引起的强迫的预估值却具有</a:t>
            </a:r>
            <a:r>
              <a:rPr lang="zh-CN" altLang="zh-CN" b="1" i="1" dirty="0"/>
              <a:t>高信度</a:t>
            </a:r>
            <a:r>
              <a:rPr lang="zh-CN" altLang="zh-CN" b="1" dirty="0" smtClean="0"/>
              <a:t>。</a:t>
            </a:r>
            <a:endParaRPr lang="en-US" altLang="zh-CN" b="1" dirty="0" smtClean="0"/>
          </a:p>
          <a:p>
            <a:r>
              <a:rPr lang="zh-CN" altLang="zh-CN" b="1" dirty="0" smtClean="0">
                <a:solidFill>
                  <a:srgbClr val="0070C0"/>
                </a:solidFill>
              </a:rPr>
              <a:t>除去</a:t>
            </a:r>
            <a:r>
              <a:rPr lang="zh-CN" altLang="zh-CN" b="1" dirty="0">
                <a:solidFill>
                  <a:srgbClr val="0070C0"/>
                </a:solidFill>
              </a:rPr>
              <a:t>几次大的火山喷发后的短暂时间外，具有</a:t>
            </a:r>
            <a:r>
              <a:rPr lang="zh-CN" altLang="zh-CN" b="1" i="1" dirty="0">
                <a:solidFill>
                  <a:srgbClr val="0070C0"/>
                </a:solidFill>
              </a:rPr>
              <a:t>很高信度</a:t>
            </a:r>
            <a:r>
              <a:rPr lang="zh-CN" altLang="zh-CN" b="1" dirty="0">
                <a:solidFill>
                  <a:srgbClr val="0070C0"/>
                </a:solidFill>
              </a:rPr>
              <a:t>表明：自工业革命以来的自然强迫仅占人为强迫的很小部分。</a:t>
            </a:r>
          </a:p>
          <a:p>
            <a:endParaRPr lang="zh-CN" altLang="en-US" dirty="0"/>
          </a:p>
        </p:txBody>
      </p:sp>
    </p:spTree>
    <p:extLst>
      <p:ext uri="{BB962C8B-B14F-4D97-AF65-F5344CB8AC3E}">
        <p14:creationId xmlns:p14="http://schemas.microsoft.com/office/powerpoint/2010/main" val="27643800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sz="7200" b="1" dirty="0" smtClean="0">
                <a:solidFill>
                  <a:srgbClr val="FF0000"/>
                </a:solidFill>
              </a:rPr>
              <a:t>谢  谢！</a:t>
            </a:r>
            <a:endParaRPr lang="zh-CN" altLang="en-US" sz="7200" b="1" dirty="0">
              <a:solidFill>
                <a:srgbClr val="FF000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91" y="65491"/>
            <a:ext cx="9114109" cy="597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4029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a:t>
            </a:r>
            <a:r>
              <a:rPr lang="zh-CN" altLang="en-US" dirty="0" smtClean="0"/>
              <a:t>个</a:t>
            </a:r>
            <a:r>
              <a:rPr lang="en-US" altLang="zh-CN" dirty="0" smtClean="0"/>
              <a:t>BOX</a:t>
            </a:r>
            <a:r>
              <a:rPr lang="zh-CN" altLang="en-US" dirty="0" smtClean="0"/>
              <a:t>， </a:t>
            </a:r>
            <a:r>
              <a:rPr lang="en-US" altLang="zh-CN" dirty="0" smtClean="0"/>
              <a:t>2</a:t>
            </a:r>
            <a:r>
              <a:rPr lang="zh-CN" altLang="en-US" dirty="0" smtClean="0"/>
              <a:t>个经常问的问题</a:t>
            </a:r>
            <a:endParaRPr lang="zh-CN" altLang="en-US" dirty="0"/>
          </a:p>
        </p:txBody>
      </p:sp>
      <p:sp>
        <p:nvSpPr>
          <p:cNvPr id="3" name="内容占位符 2"/>
          <p:cNvSpPr>
            <a:spLocks noGrp="1"/>
          </p:cNvSpPr>
          <p:nvPr>
            <p:ph idx="1"/>
          </p:nvPr>
        </p:nvSpPr>
        <p:spPr/>
        <p:txBody>
          <a:bodyPr/>
          <a:lstStyle/>
          <a:p>
            <a:r>
              <a:rPr lang="en-US" altLang="zh-CN" dirty="0" smtClean="0">
                <a:solidFill>
                  <a:srgbClr val="FF0000"/>
                </a:solidFill>
              </a:rPr>
              <a:t>1 </a:t>
            </a:r>
            <a:r>
              <a:rPr lang="zh-CN" altLang="en-US" b="1" dirty="0" smtClean="0">
                <a:solidFill>
                  <a:srgbClr val="FF0000"/>
                </a:solidFill>
              </a:rPr>
              <a:t>辐射强迫和有效辐射强迫的定义</a:t>
            </a:r>
            <a:endParaRPr lang="en-US" altLang="zh-CN" b="1" dirty="0" smtClean="0">
              <a:solidFill>
                <a:srgbClr val="FF0000"/>
              </a:solidFill>
            </a:endParaRPr>
          </a:p>
          <a:p>
            <a:r>
              <a:rPr lang="en-US" altLang="zh-CN" b="1" dirty="0" smtClean="0">
                <a:solidFill>
                  <a:srgbClr val="FF0000"/>
                </a:solidFill>
              </a:rPr>
              <a:t>2 </a:t>
            </a:r>
            <a:r>
              <a:rPr lang="zh-CN" altLang="en-US" b="1" dirty="0" smtClean="0">
                <a:solidFill>
                  <a:srgbClr val="FF0000"/>
                </a:solidFill>
              </a:rPr>
              <a:t>按照具有共同性质的化合物分组的强迫</a:t>
            </a:r>
            <a:endParaRPr lang="en-US" altLang="zh-CN" b="1" dirty="0" smtClean="0">
              <a:solidFill>
                <a:srgbClr val="FF0000"/>
              </a:solidFill>
            </a:endParaRPr>
          </a:p>
          <a:p>
            <a:r>
              <a:rPr lang="en-US" altLang="zh-CN" dirty="0" smtClean="0"/>
              <a:t>3 </a:t>
            </a:r>
            <a:r>
              <a:rPr lang="zh-CN" altLang="en-US" dirty="0" smtClean="0"/>
              <a:t>火山活动</a:t>
            </a:r>
            <a:endParaRPr lang="en-US" altLang="zh-CN" dirty="0" smtClean="0"/>
          </a:p>
          <a:p>
            <a:r>
              <a:rPr lang="en-US" altLang="zh-CN" dirty="0" smtClean="0"/>
              <a:t>4 </a:t>
            </a:r>
            <a:r>
              <a:rPr lang="zh-CN" altLang="en-US" dirty="0" smtClean="0"/>
              <a:t>当使用排放测量方法时需要的选择</a:t>
            </a:r>
            <a:endParaRPr lang="en-US" altLang="zh-CN" dirty="0" smtClean="0"/>
          </a:p>
          <a:p>
            <a:endParaRPr lang="en-US" altLang="zh-CN" dirty="0" smtClean="0"/>
          </a:p>
          <a:p>
            <a:r>
              <a:rPr lang="en-US" altLang="zh-CN" dirty="0" smtClean="0">
                <a:solidFill>
                  <a:srgbClr val="FF0000"/>
                </a:solidFill>
              </a:rPr>
              <a:t>1 </a:t>
            </a:r>
            <a:r>
              <a:rPr lang="zh-CN" altLang="en-US" b="1" dirty="0" smtClean="0">
                <a:solidFill>
                  <a:srgbClr val="FF0000"/>
                </a:solidFill>
              </a:rPr>
              <a:t>水汽对气候变化的重要性</a:t>
            </a:r>
            <a:endParaRPr lang="en-US" altLang="zh-CN" b="1" dirty="0" smtClean="0">
              <a:solidFill>
                <a:srgbClr val="FF0000"/>
              </a:solidFill>
            </a:endParaRPr>
          </a:p>
          <a:p>
            <a:r>
              <a:rPr lang="en-US" altLang="zh-CN" b="1" dirty="0" smtClean="0"/>
              <a:t>2 </a:t>
            </a:r>
            <a:r>
              <a:rPr lang="zh-CN" altLang="en-US" b="1" dirty="0" smtClean="0"/>
              <a:t>改善空气质量对气候变化的影响</a:t>
            </a:r>
            <a:endParaRPr lang="zh-CN" altLang="en-US" b="1" dirty="0"/>
          </a:p>
        </p:txBody>
      </p:sp>
    </p:spTree>
    <p:extLst>
      <p:ext uri="{BB962C8B-B14F-4D97-AF65-F5344CB8AC3E}">
        <p14:creationId xmlns:p14="http://schemas.microsoft.com/office/powerpoint/2010/main" val="28318720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目 录</a:t>
            </a:r>
            <a:endParaRPr lang="zh-CN" altLang="en-US" b="1" dirty="0"/>
          </a:p>
        </p:txBody>
      </p:sp>
      <p:sp>
        <p:nvSpPr>
          <p:cNvPr id="3" name="内容占位符 2"/>
          <p:cNvSpPr>
            <a:spLocks noGrp="1"/>
          </p:cNvSpPr>
          <p:nvPr>
            <p:ph idx="1"/>
          </p:nvPr>
        </p:nvSpPr>
        <p:spPr/>
        <p:txBody>
          <a:bodyPr>
            <a:normAutofit fontScale="92500" lnSpcReduction="20000"/>
          </a:bodyPr>
          <a:lstStyle/>
          <a:p>
            <a:r>
              <a:rPr lang="zh-CN" altLang="en-US" b="1" dirty="0" smtClean="0">
                <a:solidFill>
                  <a:srgbClr val="FF0000"/>
                </a:solidFill>
              </a:rPr>
              <a:t>什么叫辐射强迫？</a:t>
            </a:r>
            <a:endParaRPr lang="en-US" altLang="zh-CN" b="1" dirty="0" smtClean="0">
              <a:solidFill>
                <a:srgbClr val="FF0000"/>
              </a:solidFill>
            </a:endParaRPr>
          </a:p>
          <a:p>
            <a:endParaRPr lang="en-US" altLang="zh-CN" b="1" dirty="0">
              <a:solidFill>
                <a:srgbClr val="FF0000"/>
              </a:solidFill>
            </a:endParaRPr>
          </a:p>
          <a:p>
            <a:r>
              <a:rPr lang="en-US" altLang="zh-CN" b="1" dirty="0" smtClean="0">
                <a:solidFill>
                  <a:srgbClr val="FF0000"/>
                </a:solidFill>
              </a:rPr>
              <a:t>AR5</a:t>
            </a:r>
            <a:r>
              <a:rPr lang="zh-CN" altLang="en-US" b="1" dirty="0" smtClean="0">
                <a:solidFill>
                  <a:srgbClr val="FF0000"/>
                </a:solidFill>
              </a:rPr>
              <a:t>辐射强迫图解释；</a:t>
            </a:r>
            <a:endParaRPr lang="en-US" altLang="zh-CN" b="1" dirty="0" smtClean="0">
              <a:solidFill>
                <a:srgbClr val="FF0000"/>
              </a:solidFill>
            </a:endParaRPr>
          </a:p>
          <a:p>
            <a:endParaRPr lang="en-US" altLang="zh-CN" dirty="0" smtClean="0"/>
          </a:p>
          <a:p>
            <a:r>
              <a:rPr lang="en-US" altLang="zh-CN" dirty="0"/>
              <a:t>GWP</a:t>
            </a:r>
            <a:r>
              <a:rPr lang="zh-CN" altLang="en-US" dirty="0"/>
              <a:t>和</a:t>
            </a:r>
            <a:r>
              <a:rPr lang="en-US" altLang="zh-CN" dirty="0"/>
              <a:t>GTP</a:t>
            </a:r>
            <a:r>
              <a:rPr lang="zh-CN" altLang="en-US" dirty="0"/>
              <a:t>的概念简介</a:t>
            </a:r>
            <a:endParaRPr lang="en-US" altLang="zh-CN" dirty="0"/>
          </a:p>
          <a:p>
            <a:endParaRPr lang="en-US" altLang="zh-CN" dirty="0"/>
          </a:p>
          <a:p>
            <a:r>
              <a:rPr lang="zh-CN" altLang="en-US" dirty="0"/>
              <a:t>水汽对</a:t>
            </a:r>
            <a:r>
              <a:rPr lang="zh-CN" altLang="en-US" dirty="0" smtClean="0"/>
              <a:t>气候变化的重要性？</a:t>
            </a:r>
            <a:endParaRPr lang="en-US" altLang="zh-CN" dirty="0"/>
          </a:p>
          <a:p>
            <a:endParaRPr lang="en-US" altLang="zh-CN" dirty="0" smtClean="0"/>
          </a:p>
          <a:p>
            <a:r>
              <a:rPr lang="zh-CN" altLang="en-US" dirty="0" smtClean="0"/>
              <a:t>结论</a:t>
            </a:r>
            <a:endParaRPr lang="zh-CN" altLang="en-US" dirty="0"/>
          </a:p>
        </p:txBody>
      </p:sp>
    </p:spTree>
    <p:extLst>
      <p:ext uri="{BB962C8B-B14F-4D97-AF65-F5344CB8AC3E}">
        <p14:creationId xmlns:p14="http://schemas.microsoft.com/office/powerpoint/2010/main" val="26736473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1187450" y="190142"/>
            <a:ext cx="63373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algn="ctr" eaLnBrk="1" hangingPunct="1"/>
            <a:r>
              <a:rPr lang="zh-CN" altLang="en-US" sz="2800" b="1" dirty="0">
                <a:solidFill>
                  <a:srgbClr val="FF3300"/>
                </a:solidFill>
                <a:latin typeface="Times New Roman" pitchFamily="18" charset="0"/>
                <a:ea typeface="黑体" pitchFamily="2" charset="-122"/>
              </a:rPr>
              <a:t>评价温室气体气候效应的方法</a:t>
            </a:r>
          </a:p>
        </p:txBody>
      </p:sp>
      <p:sp>
        <p:nvSpPr>
          <p:cNvPr id="7" name="Rectangle 3"/>
          <p:cNvSpPr>
            <a:spLocks noChangeArrowheads="1"/>
          </p:cNvSpPr>
          <p:nvPr/>
        </p:nvSpPr>
        <p:spPr bwMode="auto">
          <a:xfrm>
            <a:off x="-26486" y="731974"/>
            <a:ext cx="9155771"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000">
                <a:solidFill>
                  <a:schemeClr val="tx1"/>
                </a:solidFill>
                <a:latin typeface="Arial" charset="0"/>
                <a:ea typeface="华文楷体" pitchFamily="2" charset="-122"/>
              </a:defRPr>
            </a:lvl1pPr>
            <a:lvl2pPr marL="742950" indent="-285750">
              <a:defRPr sz="2000">
                <a:solidFill>
                  <a:schemeClr val="tx1"/>
                </a:solidFill>
                <a:latin typeface="Arial" charset="0"/>
                <a:ea typeface="华文楷体" pitchFamily="2" charset="-122"/>
              </a:defRPr>
            </a:lvl2pPr>
            <a:lvl3pPr marL="1143000" indent="-228600">
              <a:defRPr sz="2000">
                <a:solidFill>
                  <a:schemeClr val="tx1"/>
                </a:solidFill>
                <a:latin typeface="Arial" charset="0"/>
                <a:ea typeface="华文楷体" pitchFamily="2" charset="-122"/>
              </a:defRPr>
            </a:lvl3pPr>
            <a:lvl4pPr marL="1600200" indent="-228600">
              <a:defRPr sz="2000">
                <a:solidFill>
                  <a:schemeClr val="tx1"/>
                </a:solidFill>
                <a:latin typeface="Arial" charset="0"/>
                <a:ea typeface="华文楷体" pitchFamily="2" charset="-122"/>
              </a:defRPr>
            </a:lvl4pPr>
            <a:lvl5pPr marL="2057400" indent="-228600">
              <a:defRPr sz="2000">
                <a:solidFill>
                  <a:schemeClr val="tx1"/>
                </a:solidFill>
                <a:latin typeface="Arial" charset="0"/>
                <a:ea typeface="华文楷体" pitchFamily="2" charset="-122"/>
              </a:defRPr>
            </a:lvl5pPr>
            <a:lvl6pPr marL="2514600" indent="-228600" eaLnBrk="0" fontAlgn="base" hangingPunct="0">
              <a:spcBef>
                <a:spcPct val="0"/>
              </a:spcBef>
              <a:spcAft>
                <a:spcPct val="0"/>
              </a:spcAft>
              <a:defRPr sz="2000">
                <a:solidFill>
                  <a:schemeClr val="tx1"/>
                </a:solidFill>
                <a:latin typeface="Arial" charset="0"/>
                <a:ea typeface="华文楷体" pitchFamily="2" charset="-122"/>
              </a:defRPr>
            </a:lvl6pPr>
            <a:lvl7pPr marL="2971800" indent="-228600" eaLnBrk="0" fontAlgn="base" hangingPunct="0">
              <a:spcBef>
                <a:spcPct val="0"/>
              </a:spcBef>
              <a:spcAft>
                <a:spcPct val="0"/>
              </a:spcAft>
              <a:defRPr sz="2000">
                <a:solidFill>
                  <a:schemeClr val="tx1"/>
                </a:solidFill>
                <a:latin typeface="Arial" charset="0"/>
                <a:ea typeface="华文楷体" pitchFamily="2" charset="-122"/>
              </a:defRPr>
            </a:lvl7pPr>
            <a:lvl8pPr marL="3429000" indent="-228600" eaLnBrk="0" fontAlgn="base" hangingPunct="0">
              <a:spcBef>
                <a:spcPct val="0"/>
              </a:spcBef>
              <a:spcAft>
                <a:spcPct val="0"/>
              </a:spcAft>
              <a:defRPr sz="2000">
                <a:solidFill>
                  <a:schemeClr val="tx1"/>
                </a:solidFill>
                <a:latin typeface="Arial" charset="0"/>
                <a:ea typeface="华文楷体" pitchFamily="2" charset="-122"/>
              </a:defRPr>
            </a:lvl8pPr>
            <a:lvl9pPr marL="3886200" indent="-228600" eaLnBrk="0" fontAlgn="base" hangingPunct="0">
              <a:spcBef>
                <a:spcPct val="0"/>
              </a:spcBef>
              <a:spcAft>
                <a:spcPct val="0"/>
              </a:spcAft>
              <a:defRPr sz="2000">
                <a:solidFill>
                  <a:schemeClr val="tx1"/>
                </a:solidFill>
                <a:latin typeface="Arial" charset="0"/>
                <a:ea typeface="华文楷体" pitchFamily="2" charset="-122"/>
              </a:defRPr>
            </a:lvl9pPr>
          </a:lstStyle>
          <a:p>
            <a:pPr>
              <a:buFont typeface="Wingdings" pitchFamily="2" charset="2"/>
              <a:buChar char="p"/>
            </a:pPr>
            <a:r>
              <a:rPr lang="zh-CN" altLang="en-US" sz="2800" b="1" dirty="0">
                <a:solidFill>
                  <a:srgbClr val="FF3300"/>
                </a:solidFill>
                <a:latin typeface="Times New Roman" pitchFamily="18" charset="0"/>
                <a:ea typeface="楷体_GB2312" pitchFamily="49" charset="-122"/>
              </a:rPr>
              <a:t>辐射强迫</a:t>
            </a:r>
            <a:r>
              <a:rPr lang="zh-CN" altLang="en-US" sz="2800" b="1" dirty="0">
                <a:latin typeface="Times New Roman" pitchFamily="18" charset="0"/>
                <a:ea typeface="楷体_GB2312" pitchFamily="49" charset="-122"/>
              </a:rPr>
              <a:t>：在地球气候系统辐射能量收支平衡中外部强加的扰动</a:t>
            </a:r>
            <a:r>
              <a:rPr lang="zh-CN" altLang="en-US" sz="2800" b="1" dirty="0" smtClean="0">
                <a:latin typeface="Times New Roman" pitchFamily="18" charset="0"/>
                <a:ea typeface="楷体_GB2312" pitchFamily="49" charset="-122"/>
              </a:rPr>
              <a:t>。</a:t>
            </a:r>
            <a:r>
              <a:rPr lang="zh-CN" altLang="en-US" sz="2800" dirty="0">
                <a:latin typeface="宋体" charset="-122"/>
                <a:ea typeface="宋体" charset="-122"/>
              </a:rPr>
              <a:t>这种扰动可由辐射活性气体浓度和太阳入射辐射的变化或影响地表吸收辐射能量的其它变化（如地表反照率的变化）所产生</a:t>
            </a:r>
            <a:r>
              <a:rPr lang="zh-CN" altLang="en-US" sz="2800" dirty="0" smtClean="0">
                <a:latin typeface="宋体" charset="-122"/>
                <a:ea typeface="宋体" charset="-122"/>
              </a:rPr>
              <a:t>。</a:t>
            </a:r>
            <a:r>
              <a:rPr lang="zh-CN" altLang="en-US" sz="2800" b="1" dirty="0" smtClean="0">
                <a:solidFill>
                  <a:srgbClr val="FF0000"/>
                </a:solidFill>
                <a:latin typeface="Times New Roman" pitchFamily="18" charset="0"/>
                <a:ea typeface="楷体_GB2312" pitchFamily="49" charset="-122"/>
              </a:rPr>
              <a:t>分为</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IRF</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ARF</a:t>
            </a:r>
            <a:r>
              <a:rPr lang="zh-CN" altLang="en-US" sz="2800" b="1" dirty="0" smtClean="0">
                <a:latin typeface="Times New Roman" pitchFamily="18" charset="0"/>
                <a:ea typeface="楷体_GB2312" pitchFamily="49" charset="-122"/>
              </a:rPr>
              <a:t>，</a:t>
            </a:r>
            <a:r>
              <a:rPr lang="en-US" altLang="zh-CN" sz="2800" b="1" dirty="0" smtClean="0">
                <a:latin typeface="Times New Roman" pitchFamily="18" charset="0"/>
                <a:ea typeface="楷体_GB2312" pitchFamily="49" charset="-122"/>
              </a:rPr>
              <a:t>ERF</a:t>
            </a:r>
            <a:endParaRPr lang="zh-CN" altLang="en-US" sz="2800" b="1" dirty="0">
              <a:latin typeface="Times New Roman" pitchFamily="18" charset="0"/>
              <a:ea typeface="楷体_GB2312" pitchFamily="49" charset="-122"/>
            </a:endParaRPr>
          </a:p>
          <a:p>
            <a:pPr eaLnBrk="1" hangingPunct="1">
              <a:buFont typeface="Wingdings" pitchFamily="2" charset="2"/>
              <a:buChar char="p"/>
            </a:pPr>
            <a:r>
              <a:rPr lang="en-US" altLang="zh-CN" sz="2800" b="1" dirty="0" smtClean="0">
                <a:solidFill>
                  <a:srgbClr val="FF0000"/>
                </a:solidFill>
                <a:latin typeface="Times New Roman" pitchFamily="18" charset="0"/>
                <a:ea typeface="楷体_GB2312" pitchFamily="49" charset="-122"/>
              </a:rPr>
              <a:t>ARF</a:t>
            </a:r>
            <a:r>
              <a:rPr lang="zh-CN" altLang="en-US" sz="2800" b="1" dirty="0" smtClean="0">
                <a:latin typeface="Times New Roman" pitchFamily="18" charset="0"/>
                <a:ea typeface="楷体_GB2312" pitchFamily="49" charset="-122"/>
              </a:rPr>
              <a:t>：</a:t>
            </a:r>
            <a:r>
              <a:rPr lang="zh-CN" altLang="en-US" sz="2800" b="1" dirty="0">
                <a:latin typeface="Times New Roman" pitchFamily="18" charset="0"/>
                <a:ea typeface="楷体_GB2312" pitchFamily="49" charset="-122"/>
              </a:rPr>
              <a:t>在地面和对流层温度和状态保持不变的情况下，平流层温度重新调整到辐射平衡后，外部强迫造成的对流层顶的净辐射通量的变化</a:t>
            </a:r>
            <a:r>
              <a:rPr lang="en-US" altLang="zh-CN" sz="2800" b="1" dirty="0">
                <a:latin typeface="Times New Roman" pitchFamily="18" charset="0"/>
                <a:ea typeface="楷体_GB2312" pitchFamily="49" charset="-122"/>
              </a:rPr>
              <a:t>(</a:t>
            </a:r>
            <a:r>
              <a:rPr lang="zh-CN" altLang="en-US" sz="2800" b="1" dirty="0">
                <a:latin typeface="Times New Roman" pitchFamily="18" charset="0"/>
                <a:ea typeface="楷体_GB2312" pitchFamily="49" charset="-122"/>
              </a:rPr>
              <a:t>向上通量减向下通量</a:t>
            </a:r>
            <a:r>
              <a:rPr lang="en-US" altLang="zh-CN" sz="2800" b="1" dirty="0">
                <a:latin typeface="Times New Roman" pitchFamily="18" charset="0"/>
                <a:ea typeface="楷体_GB2312" pitchFamily="49" charset="-122"/>
              </a:rPr>
              <a:t>) </a:t>
            </a:r>
            <a:r>
              <a:rPr lang="zh-CN" altLang="en-US" sz="2800" b="1" dirty="0" smtClean="0">
                <a:latin typeface="Times New Roman" pitchFamily="18" charset="0"/>
                <a:ea typeface="楷体_GB2312" pitchFamily="49" charset="-122"/>
              </a:rPr>
              <a:t>。</a:t>
            </a:r>
            <a:endParaRPr lang="en-US" altLang="zh-CN" sz="2800" b="1" dirty="0" smtClean="0">
              <a:latin typeface="Times New Roman" pitchFamily="18" charset="0"/>
              <a:ea typeface="楷体_GB2312" pitchFamily="49" charset="-122"/>
            </a:endParaRPr>
          </a:p>
          <a:p>
            <a:pPr>
              <a:buFont typeface="Wingdings" pitchFamily="2" charset="2"/>
              <a:buChar char="p"/>
            </a:pPr>
            <a:r>
              <a:rPr lang="en-US" altLang="zh-CN" sz="2800" dirty="0" smtClean="0">
                <a:solidFill>
                  <a:srgbClr val="FF0000"/>
                </a:solidFill>
              </a:rPr>
              <a:t>ERF</a:t>
            </a:r>
            <a:r>
              <a:rPr lang="zh-CN" altLang="en-US" sz="2800" dirty="0" smtClean="0">
                <a:solidFill>
                  <a:srgbClr val="FF0000"/>
                </a:solidFill>
              </a:rPr>
              <a:t>：</a:t>
            </a:r>
            <a:r>
              <a:rPr lang="zh-CN" altLang="zh-CN" sz="2800" b="1" dirty="0" smtClean="0"/>
              <a:t>是</a:t>
            </a:r>
            <a:r>
              <a:rPr lang="zh-CN" altLang="zh-CN" sz="2800" b="1" dirty="0"/>
              <a:t>指允许大气温度、水汽和云调整，但全球平均地表温度或者部分地面情况保持不变，大气层</a:t>
            </a:r>
            <a:r>
              <a:rPr lang="zh-CN" altLang="zh-CN" sz="2800" b="1" dirty="0" smtClean="0"/>
              <a:t>顶净辐射</a:t>
            </a:r>
            <a:r>
              <a:rPr lang="zh-CN" altLang="zh-CN" sz="2800" b="1" dirty="0"/>
              <a:t>通量的变化</a:t>
            </a:r>
            <a:r>
              <a:rPr lang="zh-CN" altLang="zh-CN" sz="2800" b="1" dirty="0" smtClean="0"/>
              <a:t>。</a:t>
            </a:r>
            <a:endParaRPr lang="zh-CN" altLang="en-US" sz="2800" b="1" dirty="0">
              <a:latin typeface="Times New Roman" pitchFamily="18" charset="0"/>
              <a:ea typeface="楷体_GB2312" pitchFamily="49" charset="-122"/>
            </a:endParaRPr>
          </a:p>
          <a:p>
            <a:pPr eaLnBrk="1" hangingPunct="1">
              <a:buFont typeface="Wingdings" pitchFamily="2" charset="2"/>
              <a:buChar char="p"/>
            </a:pPr>
            <a:r>
              <a:rPr lang="zh-CN" altLang="en-US" sz="2800" b="1" dirty="0">
                <a:solidFill>
                  <a:srgbClr val="FF3300"/>
                </a:solidFill>
                <a:latin typeface="Times New Roman" pitchFamily="18" charset="0"/>
                <a:ea typeface="楷体_GB2312" pitchFamily="49" charset="-122"/>
              </a:rPr>
              <a:t>全球增温潜能（</a:t>
            </a:r>
            <a:r>
              <a:rPr lang="en-US" altLang="zh-CN" sz="2800" b="1" dirty="0">
                <a:solidFill>
                  <a:srgbClr val="FF3300"/>
                </a:solidFill>
                <a:latin typeface="Times New Roman" pitchFamily="18" charset="0"/>
                <a:ea typeface="楷体_GB2312" pitchFamily="49" charset="-122"/>
              </a:rPr>
              <a:t>GWP</a:t>
            </a:r>
            <a:r>
              <a:rPr lang="zh-CN" altLang="en-US" sz="2800" b="1" dirty="0" smtClean="0">
                <a:solidFill>
                  <a:srgbClr val="FF3300"/>
                </a:solidFill>
                <a:latin typeface="Times New Roman" pitchFamily="18" charset="0"/>
                <a:ea typeface="楷体_GB2312" pitchFamily="49" charset="-122"/>
              </a:rPr>
              <a:t>）</a:t>
            </a:r>
            <a:endParaRPr lang="en-US" altLang="zh-CN" sz="2800" b="1" dirty="0" smtClean="0">
              <a:latin typeface="Times New Roman" pitchFamily="18" charset="0"/>
              <a:ea typeface="楷体_GB2312" pitchFamily="49" charset="-122"/>
            </a:endParaRPr>
          </a:p>
          <a:p>
            <a:pPr eaLnBrk="1" hangingPunct="1">
              <a:buFont typeface="Wingdings" pitchFamily="2" charset="2"/>
              <a:buChar char="p"/>
            </a:pPr>
            <a:r>
              <a:rPr lang="zh-CN" altLang="en-US" sz="2800" b="1" dirty="0" smtClean="0">
                <a:solidFill>
                  <a:srgbClr val="FF3300"/>
                </a:solidFill>
                <a:latin typeface="Times New Roman" pitchFamily="18" charset="0"/>
                <a:ea typeface="楷体_GB2312" pitchFamily="49" charset="-122"/>
              </a:rPr>
              <a:t>全球</a:t>
            </a:r>
            <a:r>
              <a:rPr lang="zh-CN" altLang="en-US" sz="2800" b="1" dirty="0">
                <a:solidFill>
                  <a:srgbClr val="FF3300"/>
                </a:solidFill>
                <a:latin typeface="Times New Roman" pitchFamily="18" charset="0"/>
                <a:ea typeface="楷体_GB2312" pitchFamily="49" charset="-122"/>
              </a:rPr>
              <a:t>温变潜能（</a:t>
            </a:r>
            <a:r>
              <a:rPr lang="en-US" altLang="zh-CN" sz="2800" b="1" dirty="0">
                <a:solidFill>
                  <a:srgbClr val="FF3300"/>
                </a:solidFill>
                <a:latin typeface="Times New Roman" pitchFamily="18" charset="0"/>
                <a:ea typeface="楷体_GB2312" pitchFamily="49" charset="-122"/>
                <a:cs typeface="Times New Roman" pitchFamily="18" charset="0"/>
              </a:rPr>
              <a:t>GTP</a:t>
            </a:r>
            <a:r>
              <a:rPr lang="zh-CN" altLang="en-US" sz="2800" b="1" dirty="0" smtClean="0">
                <a:solidFill>
                  <a:srgbClr val="FF3300"/>
                </a:solidFill>
                <a:latin typeface="Times New Roman" pitchFamily="18" charset="0"/>
                <a:ea typeface="楷体_GB2312" pitchFamily="49" charset="-122"/>
              </a:rPr>
              <a:t>）</a:t>
            </a:r>
            <a:endParaRPr lang="zh-CN" altLang="en-US" sz="2800" b="1" dirty="0">
              <a:solidFill>
                <a:srgbClr val="000000"/>
              </a:solidFill>
              <a:latin typeface="Times New Roman" pitchFamily="18" charset="0"/>
              <a:ea typeface="楷体_GB2312" pitchFamily="49" charset="-122"/>
            </a:endParaRPr>
          </a:p>
        </p:txBody>
      </p:sp>
    </p:spTree>
    <p:extLst>
      <p:ext uri="{BB962C8B-B14F-4D97-AF65-F5344CB8AC3E}">
        <p14:creationId xmlns:p14="http://schemas.microsoft.com/office/powerpoint/2010/main" val="34520660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42844" y="428604"/>
            <a:ext cx="8858312" cy="4562475"/>
          </a:xfrm>
          <a:prstGeom prst="rect">
            <a:avLst/>
          </a:prstGeom>
          <a:noFill/>
          <a:ln w="9525">
            <a:noFill/>
            <a:miter lim="800000"/>
            <a:headEnd/>
            <a:tailEnd/>
          </a:ln>
          <a:effectLst/>
        </p:spPr>
      </p:pic>
      <p:sp>
        <p:nvSpPr>
          <p:cNvPr id="4" name="矩形 3"/>
          <p:cNvSpPr/>
          <p:nvPr/>
        </p:nvSpPr>
        <p:spPr>
          <a:xfrm>
            <a:off x="0" y="5143512"/>
            <a:ext cx="9144000" cy="1477328"/>
          </a:xfrm>
          <a:prstGeom prst="rect">
            <a:avLst/>
          </a:prstGeom>
        </p:spPr>
        <p:txBody>
          <a:bodyPr wrap="square">
            <a:spAutoFit/>
          </a:bodyPr>
          <a:lstStyle/>
          <a:p>
            <a:r>
              <a:rPr lang="zh-CN" altLang="en-US" dirty="0" smtClean="0"/>
              <a:t>图</a:t>
            </a:r>
            <a:r>
              <a:rPr lang="en-US" altLang="zh-CN" dirty="0" smtClean="0"/>
              <a:t>8-</a:t>
            </a:r>
            <a:r>
              <a:rPr lang="en-US" dirty="0" smtClean="0"/>
              <a:t>1  </a:t>
            </a:r>
            <a:r>
              <a:rPr lang="zh-CN" altLang="en-US" dirty="0" smtClean="0"/>
              <a:t>辐射强迫比较图（来源于</a:t>
            </a:r>
            <a:r>
              <a:rPr lang="en-US" dirty="0" smtClean="0"/>
              <a:t>Hansen</a:t>
            </a:r>
            <a:r>
              <a:rPr lang="zh-CN" altLang="en-US" dirty="0" smtClean="0"/>
              <a:t>等人的工作。每种类型辐射强迫的计算方法已经列出。</a:t>
            </a:r>
            <a:r>
              <a:rPr lang="en-US" dirty="0" smtClean="0"/>
              <a:t>△To </a:t>
            </a:r>
            <a:r>
              <a:rPr lang="zh-CN" altLang="en-US" dirty="0" smtClean="0"/>
              <a:t>代表陆地温度响应，</a:t>
            </a:r>
            <a:r>
              <a:rPr lang="en-US" dirty="0" smtClean="0"/>
              <a:t>△Ts</a:t>
            </a:r>
            <a:r>
              <a:rPr lang="zh-CN" altLang="en-US" dirty="0" smtClean="0"/>
              <a:t>代表全部地表温度响应）。（</a:t>
            </a:r>
            <a:r>
              <a:rPr lang="en-US" dirty="0" smtClean="0"/>
              <a:t>a</a:t>
            </a:r>
            <a:r>
              <a:rPr lang="zh-CN" altLang="en-US" dirty="0" smtClean="0"/>
              <a:t>）瞬时辐射强迫，（</a:t>
            </a:r>
            <a:r>
              <a:rPr lang="en-US" dirty="0" smtClean="0"/>
              <a:t>b</a:t>
            </a:r>
            <a:r>
              <a:rPr lang="zh-CN" altLang="en-US" dirty="0" smtClean="0"/>
              <a:t>）允许对流层温度响应时的辐射强迫，（</a:t>
            </a:r>
            <a:r>
              <a:rPr lang="en-US" dirty="0" smtClean="0"/>
              <a:t>c</a:t>
            </a:r>
            <a:r>
              <a:rPr lang="zh-CN" altLang="en-US" dirty="0" smtClean="0"/>
              <a:t>）全球表面温度处于定值时的辐射通量变化（一种计算有效辐射强迫的方法），（</a:t>
            </a:r>
            <a:r>
              <a:rPr lang="en-US" dirty="0" smtClean="0"/>
              <a:t>d</a:t>
            </a:r>
            <a:r>
              <a:rPr lang="zh-CN" altLang="en-US" dirty="0" smtClean="0"/>
              <a:t>）允许大气和陆面温度响应，但海洋边界条件固定的有效辐射强迫（</a:t>
            </a:r>
            <a:r>
              <a:rPr lang="en-US" dirty="0" smtClean="0"/>
              <a:t>e</a:t>
            </a:r>
            <a:r>
              <a:rPr lang="zh-CN" altLang="en-US" dirty="0" smtClean="0"/>
              <a:t>）对各种辐射强迫因子响应达到平衡态。</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43508" y="1435400"/>
            <a:ext cx="8856984" cy="3965451"/>
          </a:xfrm>
          <a:prstGeom prst="rect">
            <a:avLst/>
          </a:prstGeom>
        </p:spPr>
      </p:pic>
      <p:sp>
        <p:nvSpPr>
          <p:cNvPr id="4" name="标题 3"/>
          <p:cNvSpPr>
            <a:spLocks noGrp="1"/>
          </p:cNvSpPr>
          <p:nvPr>
            <p:ph type="title"/>
          </p:nvPr>
        </p:nvSpPr>
        <p:spPr>
          <a:xfrm>
            <a:off x="143508" y="116632"/>
            <a:ext cx="8856984" cy="1152128"/>
          </a:xfrm>
        </p:spPr>
        <p:txBody>
          <a:bodyPr>
            <a:normAutofit fontScale="90000"/>
          </a:bodyPr>
          <a:lstStyle/>
          <a:p>
            <a:r>
              <a:rPr lang="en-US" altLang="zh-CN" sz="3600" dirty="0" smtClean="0"/>
              <a:t>AR5</a:t>
            </a:r>
            <a:r>
              <a:rPr lang="zh-CN" altLang="en-US" sz="3600" dirty="0" smtClean="0"/>
              <a:t>新名词：气溶胶</a:t>
            </a:r>
            <a:r>
              <a:rPr lang="en-US" altLang="zh-CN" sz="3600" dirty="0" smtClean="0"/>
              <a:t>-</a:t>
            </a:r>
            <a:r>
              <a:rPr lang="zh-CN" altLang="en-US" sz="3600" dirty="0" smtClean="0"/>
              <a:t>辐射、气溶胶</a:t>
            </a:r>
            <a:r>
              <a:rPr lang="en-US" altLang="zh-CN" sz="3600" dirty="0" smtClean="0"/>
              <a:t>-</a:t>
            </a:r>
            <a:r>
              <a:rPr lang="zh-CN" altLang="en-US" sz="3600" dirty="0" smtClean="0"/>
              <a:t>云相互作用及其与</a:t>
            </a:r>
            <a:r>
              <a:rPr lang="en-US" altLang="zh-CN" sz="3600" dirty="0" smtClean="0"/>
              <a:t>AR4</a:t>
            </a:r>
            <a:r>
              <a:rPr lang="zh-CN" altLang="en-US" sz="3600" dirty="0" smtClean="0"/>
              <a:t>相关术语的关系</a:t>
            </a:r>
            <a:endParaRPr lang="zh-CN" altLang="en-US" sz="3600" dirty="0"/>
          </a:p>
        </p:txBody>
      </p:sp>
      <p:pic>
        <p:nvPicPr>
          <p:cNvPr id="5" name="图片 4"/>
          <p:cNvPicPr>
            <a:picLocks noChangeAspect="1"/>
          </p:cNvPicPr>
          <p:nvPr/>
        </p:nvPicPr>
        <p:blipFill>
          <a:blip r:embed="rId3"/>
          <a:stretch>
            <a:fillRect/>
          </a:stretch>
        </p:blipFill>
        <p:spPr>
          <a:xfrm>
            <a:off x="64130" y="5676288"/>
            <a:ext cx="8728724" cy="856178"/>
          </a:xfrm>
          <a:prstGeom prst="rect">
            <a:avLst/>
          </a:prstGeom>
        </p:spPr>
      </p:pic>
    </p:spTree>
    <p:extLst>
      <p:ext uri="{BB962C8B-B14F-4D97-AF65-F5344CB8AC3E}">
        <p14:creationId xmlns:p14="http://schemas.microsoft.com/office/powerpoint/2010/main" val="37555689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159727" y="692696"/>
            <a:ext cx="6840760" cy="5381973"/>
          </a:xfrm>
          <a:prstGeom prst="rect">
            <a:avLst/>
          </a:prstGeom>
        </p:spPr>
      </p:pic>
      <p:sp>
        <p:nvSpPr>
          <p:cNvPr id="3" name="标题 2"/>
          <p:cNvSpPr>
            <a:spLocks noGrp="1"/>
          </p:cNvSpPr>
          <p:nvPr>
            <p:ph type="title"/>
          </p:nvPr>
        </p:nvSpPr>
        <p:spPr>
          <a:xfrm>
            <a:off x="465307" y="60561"/>
            <a:ext cx="8229600" cy="690743"/>
          </a:xfrm>
        </p:spPr>
        <p:txBody>
          <a:bodyPr>
            <a:normAutofit fontScale="90000"/>
          </a:bodyPr>
          <a:lstStyle/>
          <a:p>
            <a:r>
              <a:rPr lang="zh-CN" altLang="en-US" dirty="0" smtClean="0"/>
              <a:t>气溶胶</a:t>
            </a:r>
            <a:r>
              <a:rPr lang="en-US" altLang="zh-CN" dirty="0" smtClean="0"/>
              <a:t>-</a:t>
            </a:r>
            <a:r>
              <a:rPr lang="zh-CN" altLang="en-US" dirty="0" smtClean="0"/>
              <a:t>辐射相互作用</a:t>
            </a:r>
            <a:endParaRPr lang="zh-CN" altLang="en-US" dirty="0"/>
          </a:p>
        </p:txBody>
      </p:sp>
      <p:pic>
        <p:nvPicPr>
          <p:cNvPr id="4" name="图片 3"/>
          <p:cNvPicPr>
            <a:picLocks noChangeAspect="1"/>
          </p:cNvPicPr>
          <p:nvPr/>
        </p:nvPicPr>
        <p:blipFill>
          <a:blip r:embed="rId3"/>
          <a:stretch>
            <a:fillRect/>
          </a:stretch>
        </p:blipFill>
        <p:spPr>
          <a:xfrm>
            <a:off x="107504" y="6122128"/>
            <a:ext cx="8712968" cy="735872"/>
          </a:xfrm>
          <a:prstGeom prst="rect">
            <a:avLst/>
          </a:prstGeom>
        </p:spPr>
      </p:pic>
    </p:spTree>
    <p:extLst>
      <p:ext uri="{BB962C8B-B14F-4D97-AF65-F5344CB8AC3E}">
        <p14:creationId xmlns:p14="http://schemas.microsoft.com/office/powerpoint/2010/main" val="19454725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1686</TotalTime>
  <Words>2586</Words>
  <Application>Microsoft Office PowerPoint</Application>
  <PresentationFormat>全屏显示(4:3)</PresentationFormat>
  <Paragraphs>149</Paragraphs>
  <Slides>38</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38</vt:i4>
      </vt:variant>
    </vt:vector>
  </HeadingPairs>
  <TitlesOfParts>
    <vt:vector size="41" baseType="lpstr">
      <vt:lpstr>Office 主题</vt:lpstr>
      <vt:lpstr>Microsoft 公式 3.0</vt:lpstr>
      <vt:lpstr>Equation</vt:lpstr>
      <vt:lpstr>人为和自然辐射强迫</vt:lpstr>
      <vt:lpstr>PowerPoint 演示文稿</vt:lpstr>
      <vt:lpstr>章节安排</vt:lpstr>
      <vt:lpstr>4个BOX， 2个经常问的问题</vt:lpstr>
      <vt:lpstr>目 录</vt:lpstr>
      <vt:lpstr>PowerPoint 演示文稿</vt:lpstr>
      <vt:lpstr>PowerPoint 演示文稿</vt:lpstr>
      <vt:lpstr>AR5新名词：气溶胶-辐射、气溶胶-云相互作用及其与AR4相关术语的关系</vt:lpstr>
      <vt:lpstr>气溶胶-辐射相互作用</vt:lpstr>
      <vt:lpstr>气溶胶-云相互作用</vt:lpstr>
      <vt:lpstr>包括温室气体、气溶胶和云的强迫和反馈的概图</vt:lpstr>
      <vt:lpstr>IPCC WGI_AR5_FigSM7-1</vt:lpstr>
      <vt:lpstr>辐射强迫对气候变化的指示意义</vt:lpstr>
      <vt:lpstr>辐射强迫因子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 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水汽是最重要的温室气体，但是不是辐射强迫因子</vt:lpstr>
      <vt:lpstr>其它温室气体（主要为CO2）提供了可以维持大气中现有水汽水平的温度结构</vt:lpstr>
      <vt:lpstr>PowerPoint 演示文稿</vt:lpstr>
      <vt:lpstr>几个问题解释</vt:lpstr>
      <vt:lpstr>IPCC AR5有关人为和自然辐射强迫 的结论</vt:lpstr>
      <vt:lpstr>AR5“人为和自然辐射强迫”的主要结论</vt:lpstr>
      <vt:lpstr>PowerPoint 演示文稿</vt:lpstr>
      <vt:lpstr>谢  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109</cp:revision>
  <dcterms:modified xsi:type="dcterms:W3CDTF">2014-09-10T13:03:46Z</dcterms:modified>
</cp:coreProperties>
</file>